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57" r:id="rId4"/>
    <p:sldId id="258" r:id="rId5"/>
    <p:sldId id="259" r:id="rId6"/>
    <p:sldId id="260" r:id="rId7"/>
    <p:sldId id="261" r:id="rId8"/>
    <p:sldId id="262" r:id="rId9"/>
    <p:sldId id="263" r:id="rId10"/>
    <p:sldId id="264" r:id="rId11"/>
    <p:sldId id="265" r:id="rId12"/>
    <p:sldId id="267" r:id="rId13"/>
    <p:sldId id="266" r:id="rId14"/>
    <p:sldId id="268" r:id="rId15"/>
    <p:sldId id="269" r:id="rId16"/>
    <p:sldId id="270" r:id="rId17"/>
    <p:sldId id="271" r:id="rId18"/>
    <p:sldId id="272" r:id="rId19"/>
    <p:sldId id="273" r:id="rId20"/>
    <p:sldId id="274" r:id="rId21"/>
    <p:sldId id="275" r:id="rId22"/>
    <p:sldId id="276" r:id="rId23"/>
    <p:sldId id="278" r:id="rId24"/>
    <p:sldId id="277" r:id="rId25"/>
    <p:sldId id="279" r:id="rId26"/>
    <p:sldId id="280" r:id="rId2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94" autoAdjust="0"/>
    <p:restoredTop sz="94660"/>
  </p:normalViewPr>
  <p:slideViewPr>
    <p:cSldViewPr snapToGrid="0">
      <p:cViewPr varScale="1">
        <p:scale>
          <a:sx n="94" d="100"/>
          <a:sy n="94" d="100"/>
        </p:scale>
        <p:origin x="90" y="5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0685101-D5BD-472C-8C75-D1683EAC5239}" type="datetimeFigureOut">
              <a:rPr lang="tr-TR" smtClean="0"/>
              <a:t>10.5.2016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9CF402-2D6A-4B9D-AF32-31C10F03B32E}" type="slidenum">
              <a:rPr lang="tr-TR" smtClean="0"/>
              <a:t>‹#›</a:t>
            </a:fld>
            <a:endParaRPr lang="tr-TR"/>
          </a:p>
        </p:txBody>
      </p:sp>
    </p:spTree>
    <p:extLst>
      <p:ext uri="{BB962C8B-B14F-4D97-AF65-F5344CB8AC3E}">
        <p14:creationId xmlns:p14="http://schemas.microsoft.com/office/powerpoint/2010/main" val="3628872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0685101-D5BD-472C-8C75-D1683EAC5239}" type="datetimeFigureOut">
              <a:rPr lang="tr-TR" smtClean="0"/>
              <a:t>10.5.2016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9CF402-2D6A-4B9D-AF32-31C10F03B32E}" type="slidenum">
              <a:rPr lang="tr-TR" smtClean="0"/>
              <a:t>‹#›</a:t>
            </a:fld>
            <a:endParaRPr lang="tr-TR"/>
          </a:p>
        </p:txBody>
      </p:sp>
    </p:spTree>
    <p:extLst>
      <p:ext uri="{BB962C8B-B14F-4D97-AF65-F5344CB8AC3E}">
        <p14:creationId xmlns:p14="http://schemas.microsoft.com/office/powerpoint/2010/main" val="613932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1"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1"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0685101-D5BD-472C-8C75-D1683EAC5239}" type="datetimeFigureOut">
              <a:rPr lang="tr-TR" smtClean="0"/>
              <a:t>10.5.2016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9CF402-2D6A-4B9D-AF32-31C10F03B32E}" type="slidenum">
              <a:rPr lang="tr-TR" smtClean="0"/>
              <a:t>‹#›</a:t>
            </a:fld>
            <a:endParaRPr lang="tr-TR"/>
          </a:p>
        </p:txBody>
      </p:sp>
    </p:spTree>
    <p:extLst>
      <p:ext uri="{BB962C8B-B14F-4D97-AF65-F5344CB8AC3E}">
        <p14:creationId xmlns:p14="http://schemas.microsoft.com/office/powerpoint/2010/main" val="1834495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0685101-D5BD-472C-8C75-D1683EAC5239}" type="datetimeFigureOut">
              <a:rPr lang="tr-TR" smtClean="0"/>
              <a:t>10.5.2016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9CF402-2D6A-4B9D-AF32-31C10F03B32E}" type="slidenum">
              <a:rPr lang="tr-TR" smtClean="0"/>
              <a:t>‹#›</a:t>
            </a:fld>
            <a:endParaRPr lang="tr-TR"/>
          </a:p>
        </p:txBody>
      </p:sp>
    </p:spTree>
    <p:extLst>
      <p:ext uri="{BB962C8B-B14F-4D97-AF65-F5344CB8AC3E}">
        <p14:creationId xmlns:p14="http://schemas.microsoft.com/office/powerpoint/2010/main" val="3393583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1" y="1709740"/>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0685101-D5BD-472C-8C75-D1683EAC5239}" type="datetimeFigureOut">
              <a:rPr lang="tr-TR" smtClean="0"/>
              <a:t>10.5.2016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9CF402-2D6A-4B9D-AF32-31C10F03B32E}" type="slidenum">
              <a:rPr lang="tr-TR" smtClean="0"/>
              <a:t>‹#›</a:t>
            </a:fld>
            <a:endParaRPr lang="tr-TR"/>
          </a:p>
        </p:txBody>
      </p:sp>
    </p:spTree>
    <p:extLst>
      <p:ext uri="{BB962C8B-B14F-4D97-AF65-F5344CB8AC3E}">
        <p14:creationId xmlns:p14="http://schemas.microsoft.com/office/powerpoint/2010/main" val="152537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0685101-D5BD-472C-8C75-D1683EAC5239}" type="datetimeFigureOut">
              <a:rPr lang="tr-TR" smtClean="0"/>
              <a:t>10.5.2016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79CF402-2D6A-4B9D-AF32-31C10F03B32E}" type="slidenum">
              <a:rPr lang="tr-TR" smtClean="0"/>
              <a:t>‹#›</a:t>
            </a:fld>
            <a:endParaRPr lang="tr-TR"/>
          </a:p>
        </p:txBody>
      </p:sp>
    </p:spTree>
    <p:extLst>
      <p:ext uri="{BB962C8B-B14F-4D97-AF65-F5344CB8AC3E}">
        <p14:creationId xmlns:p14="http://schemas.microsoft.com/office/powerpoint/2010/main" val="132966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7"/>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9"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1"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0685101-D5BD-472C-8C75-D1683EAC5239}" type="datetimeFigureOut">
              <a:rPr lang="tr-TR" smtClean="0"/>
              <a:t>10.5.2016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79CF402-2D6A-4B9D-AF32-31C10F03B32E}" type="slidenum">
              <a:rPr lang="tr-TR" smtClean="0"/>
              <a:t>‹#›</a:t>
            </a:fld>
            <a:endParaRPr lang="tr-TR"/>
          </a:p>
        </p:txBody>
      </p:sp>
    </p:spTree>
    <p:extLst>
      <p:ext uri="{BB962C8B-B14F-4D97-AF65-F5344CB8AC3E}">
        <p14:creationId xmlns:p14="http://schemas.microsoft.com/office/powerpoint/2010/main" val="771872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0685101-D5BD-472C-8C75-D1683EAC5239}" type="datetimeFigureOut">
              <a:rPr lang="tr-TR" smtClean="0"/>
              <a:t>10.5.2016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79CF402-2D6A-4B9D-AF32-31C10F03B32E}" type="slidenum">
              <a:rPr lang="tr-TR" smtClean="0"/>
              <a:t>‹#›</a:t>
            </a:fld>
            <a:endParaRPr lang="tr-TR"/>
          </a:p>
        </p:txBody>
      </p:sp>
    </p:spTree>
    <p:extLst>
      <p:ext uri="{BB962C8B-B14F-4D97-AF65-F5344CB8AC3E}">
        <p14:creationId xmlns:p14="http://schemas.microsoft.com/office/powerpoint/2010/main" val="2983646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0685101-D5BD-472C-8C75-D1683EAC5239}" type="datetimeFigureOut">
              <a:rPr lang="tr-TR" smtClean="0"/>
              <a:t>10.5.2016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79CF402-2D6A-4B9D-AF32-31C10F03B32E}" type="slidenum">
              <a:rPr lang="tr-TR" smtClean="0"/>
              <a:t>‹#›</a:t>
            </a:fld>
            <a:endParaRPr lang="tr-TR"/>
          </a:p>
        </p:txBody>
      </p:sp>
    </p:spTree>
    <p:extLst>
      <p:ext uri="{BB962C8B-B14F-4D97-AF65-F5344CB8AC3E}">
        <p14:creationId xmlns:p14="http://schemas.microsoft.com/office/powerpoint/2010/main" val="2609004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0685101-D5BD-472C-8C75-D1683EAC5239}" type="datetimeFigureOut">
              <a:rPr lang="tr-TR" smtClean="0"/>
              <a:t>10.5.2016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79CF402-2D6A-4B9D-AF32-31C10F03B32E}" type="slidenum">
              <a:rPr lang="tr-TR" smtClean="0"/>
              <a:t>‹#›</a:t>
            </a:fld>
            <a:endParaRPr lang="tr-TR"/>
          </a:p>
        </p:txBody>
      </p:sp>
    </p:spTree>
    <p:extLst>
      <p:ext uri="{BB962C8B-B14F-4D97-AF65-F5344CB8AC3E}">
        <p14:creationId xmlns:p14="http://schemas.microsoft.com/office/powerpoint/2010/main" val="1487661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0685101-D5BD-472C-8C75-D1683EAC5239}" type="datetimeFigureOut">
              <a:rPr lang="tr-TR" smtClean="0"/>
              <a:t>10.5.2016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79CF402-2D6A-4B9D-AF32-31C10F03B32E}" type="slidenum">
              <a:rPr lang="tr-TR" smtClean="0"/>
              <a:t>‹#›</a:t>
            </a:fld>
            <a:endParaRPr lang="tr-TR"/>
          </a:p>
        </p:txBody>
      </p:sp>
    </p:spTree>
    <p:extLst>
      <p:ext uri="{BB962C8B-B14F-4D97-AF65-F5344CB8AC3E}">
        <p14:creationId xmlns:p14="http://schemas.microsoft.com/office/powerpoint/2010/main" val="65070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685101-D5BD-472C-8C75-D1683EAC5239}" type="datetimeFigureOut">
              <a:rPr lang="tr-TR" smtClean="0"/>
              <a:t>10.5.2016</a:t>
            </a:fld>
            <a:endParaRPr lang="tr-TR"/>
          </a:p>
        </p:txBody>
      </p:sp>
      <p:sp>
        <p:nvSpPr>
          <p:cNvPr id="5" name="Altbilgi Yer Tutucusu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9CF402-2D6A-4B9D-AF32-31C10F03B32E}" type="slidenum">
              <a:rPr lang="tr-TR" smtClean="0"/>
              <a:t>‹#›</a:t>
            </a:fld>
            <a:endParaRPr lang="tr-TR"/>
          </a:p>
        </p:txBody>
      </p:sp>
    </p:spTree>
    <p:extLst>
      <p:ext uri="{BB962C8B-B14F-4D97-AF65-F5344CB8AC3E}">
        <p14:creationId xmlns:p14="http://schemas.microsoft.com/office/powerpoint/2010/main" val="3925222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265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67058" y="192045"/>
            <a:ext cx="11800446" cy="646331"/>
          </a:xfrm>
          <a:prstGeom prst="rect">
            <a:avLst/>
          </a:prstGeom>
        </p:spPr>
        <p:txBody>
          <a:bodyPr wrap="square">
            <a:spAutoFit/>
          </a:bodyPr>
          <a:lstStyle/>
          <a:p>
            <a:r>
              <a:rPr lang="tr-TR" sz="3600" b="1" smtClean="0">
                <a:solidFill>
                  <a:srgbClr val="C00000"/>
                </a:solidFill>
                <a:latin typeface="+mj-lt"/>
              </a:rPr>
              <a:t>5.3</a:t>
            </a:r>
            <a:r>
              <a:rPr lang="tr-TR" sz="3600" b="1">
                <a:solidFill>
                  <a:srgbClr val="C00000"/>
                </a:solidFill>
                <a:latin typeface="+mj-lt"/>
              </a:rPr>
              <a:t>. LOJİSTİK PERFORMANS GÖSTERGELERİ</a:t>
            </a:r>
          </a:p>
        </p:txBody>
      </p:sp>
      <p:sp>
        <p:nvSpPr>
          <p:cNvPr id="3" name="Dikdörtgen 2"/>
          <p:cNvSpPr/>
          <p:nvPr/>
        </p:nvSpPr>
        <p:spPr>
          <a:xfrm>
            <a:off x="124496" y="2413338"/>
            <a:ext cx="11943008" cy="2015936"/>
          </a:xfrm>
          <a:prstGeom prst="rect">
            <a:avLst/>
          </a:prstGeom>
        </p:spPr>
        <p:txBody>
          <a:bodyPr wrap="square">
            <a:spAutoFit/>
          </a:bodyPr>
          <a:lstStyle/>
          <a:p>
            <a:r>
              <a:rPr lang="en-US" sz="2500"/>
              <a:t>Performans göstergeleri temel olarak müşteri ihtiyaçlarının maliyet etkin karşılanma düzeyini ölçmektedir. lojistik ve tedarik zincirinde de performans göstergeleri genellikle girdi ve çıktının etkinliğini </a:t>
            </a:r>
            <a:r>
              <a:rPr lang="en-US" sz="2500" smtClean="0"/>
              <a:t>yansıtmaktadır. </a:t>
            </a:r>
            <a:r>
              <a:rPr lang="en-US" sz="2500"/>
              <a:t>Lojistik performansı ölçen göstergeler ise sadece maliyetler ile ilişkili ölçütlerden ibaret değildir. Hem firma hem de sektör </a:t>
            </a:r>
            <a:r>
              <a:rPr lang="en-US" sz="2500" smtClean="0"/>
              <a:t>düzeyinde </a:t>
            </a:r>
            <a:r>
              <a:rPr lang="en-US" sz="2500"/>
              <a:t>ele alınan çok sayıda gösterge çeşidi bulunmaktadır.</a:t>
            </a:r>
            <a:endParaRPr lang="tr-TR" sz="2500"/>
          </a:p>
        </p:txBody>
      </p:sp>
    </p:spTree>
    <p:extLst>
      <p:ext uri="{BB962C8B-B14F-4D97-AF65-F5344CB8AC3E}">
        <p14:creationId xmlns:p14="http://schemas.microsoft.com/office/powerpoint/2010/main" val="429287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67058" y="192045"/>
            <a:ext cx="11800446" cy="646331"/>
          </a:xfrm>
          <a:prstGeom prst="rect">
            <a:avLst/>
          </a:prstGeom>
        </p:spPr>
        <p:txBody>
          <a:bodyPr wrap="square">
            <a:spAutoFit/>
          </a:bodyPr>
          <a:lstStyle/>
          <a:p>
            <a:r>
              <a:rPr lang="tr-TR" sz="3600" b="1">
                <a:solidFill>
                  <a:srgbClr val="C00000"/>
                </a:solidFill>
                <a:latin typeface="+mj-lt"/>
              </a:rPr>
              <a:t>5.3.1. Lojistik Performans Göstergelerinin Gelişimi</a:t>
            </a:r>
          </a:p>
        </p:txBody>
      </p:sp>
      <p:sp>
        <p:nvSpPr>
          <p:cNvPr id="3" name="Dikdörtgen 2"/>
          <p:cNvSpPr/>
          <p:nvPr/>
        </p:nvSpPr>
        <p:spPr>
          <a:xfrm>
            <a:off x="124496" y="2690336"/>
            <a:ext cx="11943008" cy="1246495"/>
          </a:xfrm>
          <a:prstGeom prst="rect">
            <a:avLst/>
          </a:prstGeom>
        </p:spPr>
        <p:txBody>
          <a:bodyPr wrap="square">
            <a:spAutoFit/>
          </a:bodyPr>
          <a:lstStyle/>
          <a:p>
            <a:r>
              <a:rPr lang="en-US" sz="2500"/>
              <a:t>Lojistik performansın gelişimi, lojistik kavram ve uygulamaların gelişmesine ve Tedarik Zinciri Yönetimine doğru evrilme sürecine paralel bir seyir izlemiş, bu da gelişimsel açıdan lojistik performans yaklaşımlarının incelenmesine olan ilgiyi artırmıştır.</a:t>
            </a:r>
            <a:endParaRPr lang="tr-TR" sz="2500"/>
          </a:p>
        </p:txBody>
      </p:sp>
    </p:spTree>
    <p:extLst>
      <p:ext uri="{BB962C8B-B14F-4D97-AF65-F5344CB8AC3E}">
        <p14:creationId xmlns:p14="http://schemas.microsoft.com/office/powerpoint/2010/main" val="173431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1628399" y="199505"/>
            <a:ext cx="9450590" cy="5594466"/>
          </a:xfrm>
          <a:prstGeom prst="rect">
            <a:avLst/>
          </a:prstGeom>
        </p:spPr>
      </p:pic>
    </p:spTree>
    <p:extLst>
      <p:ext uri="{BB962C8B-B14F-4D97-AF65-F5344CB8AC3E}">
        <p14:creationId xmlns:p14="http://schemas.microsoft.com/office/powerpoint/2010/main" val="469529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67058" y="192045"/>
            <a:ext cx="11800446" cy="1200329"/>
          </a:xfrm>
          <a:prstGeom prst="rect">
            <a:avLst/>
          </a:prstGeom>
        </p:spPr>
        <p:txBody>
          <a:bodyPr wrap="square">
            <a:spAutoFit/>
          </a:bodyPr>
          <a:lstStyle/>
          <a:p>
            <a:r>
              <a:rPr lang="tr-TR" sz="3600" b="1">
                <a:solidFill>
                  <a:srgbClr val="C00000"/>
                </a:solidFill>
                <a:latin typeface="+mj-lt"/>
              </a:rPr>
              <a:t>5.3.2. Güvenilirlik-Esneklik ve Maliyet Tabanlı </a:t>
            </a:r>
            <a:r>
              <a:rPr lang="tr-TR" sz="3600" b="1" smtClean="0">
                <a:solidFill>
                  <a:srgbClr val="C00000"/>
                </a:solidFill>
                <a:latin typeface="+mj-lt"/>
              </a:rPr>
              <a:t>Lojistik Performans </a:t>
            </a:r>
            <a:r>
              <a:rPr lang="tr-TR" sz="3600" b="1">
                <a:solidFill>
                  <a:srgbClr val="C00000"/>
                </a:solidFill>
                <a:latin typeface="+mj-lt"/>
              </a:rPr>
              <a:t>Göstergeleri</a:t>
            </a:r>
          </a:p>
        </p:txBody>
      </p:sp>
      <p:sp>
        <p:nvSpPr>
          <p:cNvPr id="5" name="Dikdörtgen 4"/>
          <p:cNvSpPr/>
          <p:nvPr/>
        </p:nvSpPr>
        <p:spPr>
          <a:xfrm>
            <a:off x="263236" y="2036311"/>
            <a:ext cx="11665528" cy="2015936"/>
          </a:xfrm>
          <a:prstGeom prst="rect">
            <a:avLst/>
          </a:prstGeom>
        </p:spPr>
        <p:txBody>
          <a:bodyPr wrap="square">
            <a:spAutoFit/>
          </a:bodyPr>
          <a:lstStyle/>
          <a:p>
            <a:r>
              <a:rPr lang="en-US" sz="2500"/>
              <a:t>Lojistik performans ile ilgili kullanılabilecek kritik performans göstergelerinden biri de performansın, güvenilirlik, esneklik ve maliyet tabanlı hesaplanmasına yöneliktir.</a:t>
            </a:r>
            <a:endParaRPr lang="tr-TR" sz="2500"/>
          </a:p>
          <a:p>
            <a:pPr marL="342900" lvl="3" indent="-342900">
              <a:buFont typeface="Arial" panose="020B0604020202020204" pitchFamily="34" charset="0"/>
              <a:buChar char="•"/>
            </a:pPr>
            <a:r>
              <a:rPr lang="en-US" sz="2500"/>
              <a:t>Güvenilirlik</a:t>
            </a:r>
            <a:endParaRPr lang="tr-TR" sz="2500"/>
          </a:p>
          <a:p>
            <a:pPr marL="342900" lvl="3" indent="-342900">
              <a:buFont typeface="Arial" panose="020B0604020202020204" pitchFamily="34" charset="0"/>
              <a:buChar char="•"/>
            </a:pPr>
            <a:r>
              <a:rPr lang="en-US" sz="2500"/>
              <a:t>Esneklik</a:t>
            </a:r>
            <a:endParaRPr lang="tr-TR" sz="2500"/>
          </a:p>
          <a:p>
            <a:pPr marL="342900" lvl="3" indent="-342900">
              <a:buFont typeface="Arial" panose="020B0604020202020204" pitchFamily="34" charset="0"/>
              <a:buChar char="•"/>
            </a:pPr>
            <a:r>
              <a:rPr lang="en-US" sz="2500"/>
              <a:t>Maliyet</a:t>
            </a:r>
            <a:endParaRPr lang="tr-TR" sz="2500"/>
          </a:p>
        </p:txBody>
      </p:sp>
    </p:spTree>
    <p:extLst>
      <p:ext uri="{BB962C8B-B14F-4D97-AF65-F5344CB8AC3E}">
        <p14:creationId xmlns:p14="http://schemas.microsoft.com/office/powerpoint/2010/main" val="1570920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barn(inVertical)">
                                      <p:cBhvr>
                                        <p:cTn id="13" dur="500"/>
                                        <p:tgtEl>
                                          <p:spTgt spid="5">
                                            <p:txEl>
                                              <p:pRg st="0" end="0"/>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barn(inVertical)">
                                      <p:cBhvr>
                                        <p:cTn id="16" dur="500"/>
                                        <p:tgtEl>
                                          <p:spTgt spid="5">
                                            <p:txEl>
                                              <p:pRg st="1" end="1"/>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barn(inVertical)">
                                      <p:cBhvr>
                                        <p:cTn id="19" dur="500"/>
                                        <p:tgtEl>
                                          <p:spTgt spid="5">
                                            <p:txEl>
                                              <p:pRg st="2" end="2"/>
                                            </p:txEl>
                                          </p:spTgt>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67058" y="192045"/>
            <a:ext cx="11800446" cy="646331"/>
          </a:xfrm>
          <a:prstGeom prst="rect">
            <a:avLst/>
          </a:prstGeom>
        </p:spPr>
        <p:txBody>
          <a:bodyPr wrap="square">
            <a:spAutoFit/>
          </a:bodyPr>
          <a:lstStyle/>
          <a:p>
            <a:r>
              <a:rPr lang="tr-TR" sz="3600" b="1">
                <a:solidFill>
                  <a:srgbClr val="C00000"/>
                </a:solidFill>
                <a:latin typeface="+mj-lt"/>
              </a:rPr>
              <a:t>5.3.3. Faaliyet Tabanlı Lojistik </a:t>
            </a:r>
            <a:r>
              <a:rPr lang="tr-TR" sz="3600" b="1" smtClean="0">
                <a:solidFill>
                  <a:srgbClr val="C00000"/>
                </a:solidFill>
                <a:latin typeface="+mj-lt"/>
              </a:rPr>
              <a:t>Performans Göstergeleri</a:t>
            </a:r>
            <a:endParaRPr lang="tr-TR" sz="3600" b="1">
              <a:solidFill>
                <a:srgbClr val="C00000"/>
              </a:solidFill>
              <a:latin typeface="+mj-lt"/>
            </a:endParaRPr>
          </a:p>
        </p:txBody>
      </p:sp>
      <p:sp>
        <p:nvSpPr>
          <p:cNvPr id="3" name="Dikdörtgen 2"/>
          <p:cNvSpPr/>
          <p:nvPr/>
        </p:nvSpPr>
        <p:spPr>
          <a:xfrm>
            <a:off x="213360" y="2335019"/>
            <a:ext cx="11765280" cy="2015936"/>
          </a:xfrm>
          <a:prstGeom prst="rect">
            <a:avLst/>
          </a:prstGeom>
        </p:spPr>
        <p:txBody>
          <a:bodyPr wrap="square">
            <a:spAutoFit/>
          </a:bodyPr>
          <a:lstStyle/>
          <a:p>
            <a:r>
              <a:rPr lang="en-US" sz="2500"/>
              <a:t>Lojistik faaliyetlerin sınıflandırılmasında bir görüş ve sınıflandırma birliğinin olmaması, lojistik faaliyetler bazında performans göstergelerinin </a:t>
            </a:r>
            <a:r>
              <a:rPr lang="en-US" sz="2500" smtClean="0"/>
              <a:t>değerlendirilmesini </a:t>
            </a:r>
            <a:r>
              <a:rPr lang="en-US" sz="2500"/>
              <a:t>de güçleştirmektedir. Literatürde, Lojistik ve Tedarik Zinciri performanslarına ilişkin çok sayıda araştırma bulunmasına rağmen, faaliyetler bazında performans</a:t>
            </a:r>
            <a:endParaRPr lang="tr-TR" sz="2500"/>
          </a:p>
          <a:p>
            <a:r>
              <a:rPr lang="en-US" sz="2500"/>
              <a:t>kriterlerinine ilişkin sınıflandırmalar oldukça kısıtlıdır.</a:t>
            </a:r>
            <a:endParaRPr lang="tr-TR" sz="2500"/>
          </a:p>
        </p:txBody>
      </p:sp>
    </p:spTree>
    <p:extLst>
      <p:ext uri="{BB962C8B-B14F-4D97-AF65-F5344CB8AC3E}">
        <p14:creationId xmlns:p14="http://schemas.microsoft.com/office/powerpoint/2010/main" val="4128123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67058" y="192045"/>
            <a:ext cx="11800446" cy="646331"/>
          </a:xfrm>
          <a:prstGeom prst="rect">
            <a:avLst/>
          </a:prstGeom>
        </p:spPr>
        <p:txBody>
          <a:bodyPr wrap="square">
            <a:spAutoFit/>
          </a:bodyPr>
          <a:lstStyle/>
          <a:p>
            <a:r>
              <a:rPr lang="tr-TR" sz="3600" b="1">
                <a:solidFill>
                  <a:srgbClr val="C00000"/>
                </a:solidFill>
                <a:latin typeface="+mj-lt"/>
              </a:rPr>
              <a:t>5.3.3. Faaliyet Tabanlı Lojistik </a:t>
            </a:r>
            <a:r>
              <a:rPr lang="tr-TR" sz="3600" b="1" smtClean="0">
                <a:solidFill>
                  <a:srgbClr val="C00000"/>
                </a:solidFill>
                <a:latin typeface="+mj-lt"/>
              </a:rPr>
              <a:t>Performans Göstergeleri</a:t>
            </a:r>
            <a:endParaRPr lang="tr-TR" sz="3600" b="1">
              <a:solidFill>
                <a:srgbClr val="C00000"/>
              </a:solidFill>
              <a:latin typeface="+mj-lt"/>
            </a:endParaRPr>
          </a:p>
        </p:txBody>
      </p:sp>
      <p:sp>
        <p:nvSpPr>
          <p:cNvPr id="3" name="Dikdörtgen 2"/>
          <p:cNvSpPr/>
          <p:nvPr/>
        </p:nvSpPr>
        <p:spPr>
          <a:xfrm>
            <a:off x="271549" y="2055753"/>
            <a:ext cx="11648902" cy="3554819"/>
          </a:xfrm>
          <a:prstGeom prst="rect">
            <a:avLst/>
          </a:prstGeom>
        </p:spPr>
        <p:txBody>
          <a:bodyPr wrap="square">
            <a:spAutoFit/>
          </a:bodyPr>
          <a:lstStyle/>
          <a:p>
            <a:r>
              <a:rPr lang="en-US" sz="2500"/>
              <a:t>Tanyaş (2015)’ın </a:t>
            </a:r>
            <a:r>
              <a:rPr lang="en-US" sz="2500" smtClean="0"/>
              <a:t>çalışmasına </a:t>
            </a:r>
            <a:r>
              <a:rPr lang="en-US" sz="2500"/>
              <a:t>göre ise, işletmelerde lojistik performans </a:t>
            </a:r>
            <a:r>
              <a:rPr lang="en-US" sz="2500" smtClean="0"/>
              <a:t>kriterleri</a:t>
            </a:r>
            <a:r>
              <a:rPr lang="en-US" sz="2500"/>
              <a:t>; Taşımacılık, Depolama, Stok Yönetimi ve Müşteri Hizmetleri faaliyetleri bazında olmak üzere aşağıdaki gibi gruplandırılmaktadır</a:t>
            </a:r>
            <a:r>
              <a:rPr lang="en-US" sz="2500" smtClean="0"/>
              <a:t>.</a:t>
            </a:r>
            <a:endParaRPr lang="tr-TR" sz="2500" smtClean="0"/>
          </a:p>
          <a:p>
            <a:endParaRPr lang="tr-TR" sz="2500"/>
          </a:p>
          <a:p>
            <a:pPr marL="342900" lvl="3" indent="-342900">
              <a:buFont typeface="Arial" panose="020B0604020202020204" pitchFamily="34" charset="0"/>
              <a:buChar char="•"/>
            </a:pPr>
            <a:r>
              <a:rPr lang="en-US" sz="2500"/>
              <a:t>Taşımacılık</a:t>
            </a:r>
            <a:endParaRPr lang="tr-TR" sz="2500"/>
          </a:p>
          <a:p>
            <a:pPr marL="342900" lvl="3" indent="-342900">
              <a:buFont typeface="Arial" panose="020B0604020202020204" pitchFamily="34" charset="0"/>
              <a:buChar char="•"/>
            </a:pPr>
            <a:r>
              <a:rPr lang="en-US" sz="2500"/>
              <a:t>Depolama</a:t>
            </a:r>
            <a:endParaRPr lang="tr-TR" sz="2500"/>
          </a:p>
          <a:p>
            <a:pPr marL="342900" lvl="3" indent="-342900">
              <a:buFont typeface="Arial" panose="020B0604020202020204" pitchFamily="34" charset="0"/>
              <a:buChar char="•"/>
            </a:pPr>
            <a:r>
              <a:rPr lang="en-US" sz="2500"/>
              <a:t>Stok Kontrol</a:t>
            </a:r>
            <a:endParaRPr lang="tr-TR" sz="2500"/>
          </a:p>
          <a:p>
            <a:pPr marL="342900" lvl="3" indent="-342900">
              <a:buFont typeface="Arial" panose="020B0604020202020204" pitchFamily="34" charset="0"/>
              <a:buChar char="•"/>
            </a:pPr>
            <a:r>
              <a:rPr lang="en-US" sz="2500"/>
              <a:t>Müşteri Hizmetleri</a:t>
            </a:r>
            <a:endParaRPr lang="tr-TR" sz="2500"/>
          </a:p>
          <a:p>
            <a:endParaRPr lang="tr-TR" sz="2500" smtClean="0"/>
          </a:p>
        </p:txBody>
      </p:sp>
    </p:spTree>
    <p:extLst>
      <p:ext uri="{BB962C8B-B14F-4D97-AF65-F5344CB8AC3E}">
        <p14:creationId xmlns:p14="http://schemas.microsoft.com/office/powerpoint/2010/main" val="1697324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arn(inVertical)">
                                      <p:cBhvr>
                                        <p:cTn id="16" dur="500"/>
                                        <p:tgtEl>
                                          <p:spTgt spid="3">
                                            <p:txEl>
                                              <p:pRg st="2" end="2"/>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arn(inVertical)">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67058" y="192045"/>
            <a:ext cx="11800446" cy="646331"/>
          </a:xfrm>
          <a:prstGeom prst="rect">
            <a:avLst/>
          </a:prstGeom>
        </p:spPr>
        <p:txBody>
          <a:bodyPr wrap="square">
            <a:spAutoFit/>
          </a:bodyPr>
          <a:lstStyle/>
          <a:p>
            <a:r>
              <a:rPr lang="tr-TR" sz="3600" b="1">
                <a:solidFill>
                  <a:srgbClr val="C00000"/>
                </a:solidFill>
                <a:latin typeface="+mj-lt"/>
              </a:rPr>
              <a:t>5.4. LOJİSTİK PERFORMANSI </a:t>
            </a:r>
            <a:r>
              <a:rPr lang="tr-TR" sz="3600" b="1" smtClean="0">
                <a:solidFill>
                  <a:srgbClr val="C00000"/>
                </a:solidFill>
                <a:latin typeface="+mj-lt"/>
              </a:rPr>
              <a:t>ARTIRMA YÖNTEMLERİ</a:t>
            </a:r>
            <a:endParaRPr lang="tr-TR" sz="3600" b="1">
              <a:solidFill>
                <a:srgbClr val="C00000"/>
              </a:solidFill>
              <a:latin typeface="+mj-lt"/>
            </a:endParaRPr>
          </a:p>
        </p:txBody>
      </p:sp>
      <p:sp>
        <p:nvSpPr>
          <p:cNvPr id="3" name="Dikdörtgen 2"/>
          <p:cNvSpPr/>
          <p:nvPr/>
        </p:nvSpPr>
        <p:spPr>
          <a:xfrm>
            <a:off x="124496" y="1013969"/>
            <a:ext cx="11943008" cy="4708981"/>
          </a:xfrm>
          <a:prstGeom prst="rect">
            <a:avLst/>
          </a:prstGeom>
        </p:spPr>
        <p:txBody>
          <a:bodyPr wrap="square">
            <a:spAutoFit/>
          </a:bodyPr>
          <a:lstStyle/>
          <a:p>
            <a:r>
              <a:rPr lang="en-US" sz="2500"/>
              <a:t>Lojistik performansı ve verimliliği artırma çabaları, lojistik faaliyetlerin tüm aşamalarını göz önünde bulundurarak bütüncül bir yaklaşımla yapılandırılabilir. Tanyaş (2015)</a:t>
            </a:r>
            <a:r>
              <a:rPr lang="en-US" sz="2500" smtClean="0"/>
              <a:t>’ın </a:t>
            </a:r>
            <a:r>
              <a:rPr lang="en-US" sz="2500"/>
              <a:t>çalışmasında; lojistik etkinlik ve verimliliği artırma ile ilgili temel bazı yöntem ve yaklaşımlar aşağıdaki gibi aktarılmaktadır</a:t>
            </a:r>
            <a:r>
              <a:rPr lang="en-US" sz="2500" smtClean="0"/>
              <a:t>.</a:t>
            </a:r>
            <a:endParaRPr lang="tr-TR" sz="2500" smtClean="0"/>
          </a:p>
          <a:p>
            <a:endParaRPr lang="tr-TR" sz="2500"/>
          </a:p>
          <a:p>
            <a:pPr marL="342900" indent="-342900">
              <a:buFont typeface="Arial" panose="020B0604020202020204" pitchFamily="34" charset="0"/>
              <a:buChar char="•"/>
            </a:pPr>
            <a:r>
              <a:rPr lang="en-US" sz="2500"/>
              <a:t>Ağ </a:t>
            </a:r>
            <a:r>
              <a:rPr lang="en-US" sz="2500" smtClean="0"/>
              <a:t>Tasarımı</a:t>
            </a:r>
            <a:endParaRPr lang="tr-TR" sz="2500" smtClean="0"/>
          </a:p>
          <a:p>
            <a:pPr marL="342900" indent="-342900">
              <a:buFont typeface="Arial" panose="020B0604020202020204" pitchFamily="34" charset="0"/>
              <a:buChar char="•"/>
            </a:pPr>
            <a:r>
              <a:rPr lang="en-US" sz="2500"/>
              <a:t>Lojistik Bilişim </a:t>
            </a:r>
            <a:r>
              <a:rPr lang="en-US" sz="2500" smtClean="0"/>
              <a:t>Sistemleri</a:t>
            </a:r>
            <a:endParaRPr lang="tr-TR" sz="2500" smtClean="0"/>
          </a:p>
          <a:p>
            <a:pPr marL="342900" indent="-342900">
              <a:buFont typeface="Arial" panose="020B0604020202020204" pitchFamily="34" charset="0"/>
              <a:buChar char="•"/>
            </a:pPr>
            <a:r>
              <a:rPr lang="en-US" sz="2500"/>
              <a:t>Lojistik Köyler ve Lojistik </a:t>
            </a:r>
            <a:r>
              <a:rPr lang="en-US" sz="2500" smtClean="0"/>
              <a:t>Merkezler</a:t>
            </a:r>
            <a:endParaRPr lang="tr-TR" sz="2500" smtClean="0"/>
          </a:p>
          <a:p>
            <a:pPr marL="342900" indent="-342900">
              <a:buFont typeface="Arial" panose="020B0604020202020204" pitchFamily="34" charset="0"/>
              <a:buChar char="•"/>
            </a:pPr>
            <a:r>
              <a:rPr lang="en-US" sz="2500"/>
              <a:t>Ulaştırma Sistemlerinin Entegrasyonu </a:t>
            </a:r>
            <a:endParaRPr lang="tr-TR" sz="2500" smtClean="0"/>
          </a:p>
          <a:p>
            <a:pPr marL="342900" indent="-342900">
              <a:buFont typeface="Arial" panose="020B0604020202020204" pitchFamily="34" charset="0"/>
              <a:buChar char="•"/>
            </a:pPr>
            <a:r>
              <a:rPr lang="en-US" sz="2500"/>
              <a:t>Çağdaş Depo Tasarımı ve </a:t>
            </a:r>
            <a:r>
              <a:rPr lang="en-US" sz="2500" smtClean="0"/>
              <a:t>Yönetimi</a:t>
            </a:r>
            <a:endParaRPr lang="tr-TR" sz="2500" smtClean="0"/>
          </a:p>
          <a:p>
            <a:pPr marL="342900" indent="-342900">
              <a:buFont typeface="Arial" panose="020B0604020202020204" pitchFamily="34" charset="0"/>
              <a:buChar char="•"/>
            </a:pPr>
            <a:r>
              <a:rPr lang="en-US" sz="2500"/>
              <a:t>Sürekli Gelişim ve </a:t>
            </a:r>
            <a:r>
              <a:rPr lang="en-US" sz="2500" smtClean="0"/>
              <a:t>İnovasyon</a:t>
            </a:r>
            <a:endParaRPr lang="tr-TR" sz="2500" smtClean="0"/>
          </a:p>
          <a:p>
            <a:pPr marL="342900" indent="-342900">
              <a:buFont typeface="Arial" panose="020B0604020202020204" pitchFamily="34" charset="0"/>
              <a:buChar char="•"/>
            </a:pPr>
            <a:r>
              <a:rPr lang="en-US" sz="2500"/>
              <a:t>Etkin </a:t>
            </a:r>
            <a:r>
              <a:rPr lang="en-US" sz="2500" smtClean="0"/>
              <a:t>Paketleme</a:t>
            </a:r>
            <a:endParaRPr lang="tr-TR" sz="2500" smtClean="0"/>
          </a:p>
        </p:txBody>
      </p:sp>
    </p:spTree>
    <p:extLst>
      <p:ext uri="{BB962C8B-B14F-4D97-AF65-F5344CB8AC3E}">
        <p14:creationId xmlns:p14="http://schemas.microsoft.com/office/powerpoint/2010/main" val="225684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arn(inVertical)">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barn(inVertical)">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barn(inVertical)">
                                      <p:cBhvr>
                                        <p:cTn id="38" dur="5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barn(inVertical)">
                                      <p:cBhvr>
                                        <p:cTn id="43" dur="500"/>
                                        <p:tgtEl>
                                          <p:spTgt spid="3">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barn(inVertical)">
                                      <p:cBhvr>
                                        <p:cTn id="4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9987" y="886888"/>
            <a:ext cx="6096000" cy="5093702"/>
          </a:xfrm>
          <a:prstGeom prst="rect">
            <a:avLst/>
          </a:prstGeom>
        </p:spPr>
        <p:txBody>
          <a:bodyPr>
            <a:spAutoFit/>
          </a:bodyPr>
          <a:lstStyle/>
          <a:p>
            <a:pPr marL="285750" indent="-285750">
              <a:buFont typeface="Arial" panose="020B0604020202020204" pitchFamily="34" charset="0"/>
              <a:buChar char="•"/>
            </a:pPr>
            <a:r>
              <a:rPr lang="en-US" sz="2500"/>
              <a:t>Tam Zamanında Üretim ve Teslimat</a:t>
            </a:r>
            <a:endParaRPr lang="tr-TR" sz="2500"/>
          </a:p>
          <a:p>
            <a:pPr marL="285750" indent="-285750">
              <a:buFont typeface="Arial" panose="020B0604020202020204" pitchFamily="34" charset="0"/>
              <a:buChar char="•"/>
            </a:pPr>
            <a:r>
              <a:rPr lang="en-US" sz="2500"/>
              <a:t>Hızlı Yanıt Sistemleri</a:t>
            </a:r>
            <a:endParaRPr lang="tr-TR" sz="2500"/>
          </a:p>
          <a:p>
            <a:pPr marL="285750" indent="-285750">
              <a:buFont typeface="Arial" panose="020B0604020202020204" pitchFamily="34" charset="0"/>
              <a:buChar char="•"/>
            </a:pPr>
            <a:r>
              <a:rPr lang="en-US" sz="2500"/>
              <a:t>Yükleme Optimizasyonu</a:t>
            </a:r>
            <a:endParaRPr lang="tr-TR" sz="2500"/>
          </a:p>
          <a:p>
            <a:pPr marL="285750" indent="-285750">
              <a:buFont typeface="Arial" panose="020B0604020202020204" pitchFamily="34" charset="0"/>
              <a:buChar char="•"/>
            </a:pPr>
            <a:r>
              <a:rPr lang="en-US" sz="2500"/>
              <a:t>Çapraz Sevkiyat</a:t>
            </a:r>
            <a:endParaRPr lang="tr-TR" sz="2500"/>
          </a:p>
          <a:p>
            <a:pPr marL="285750" indent="-285750">
              <a:buFont typeface="Arial" panose="020B0604020202020204" pitchFamily="34" charset="0"/>
              <a:buChar char="•"/>
            </a:pPr>
            <a:r>
              <a:rPr lang="en-US" sz="2500"/>
              <a:t>Rota Optimizasyonu</a:t>
            </a:r>
            <a:endParaRPr lang="tr-TR" sz="2500"/>
          </a:p>
          <a:p>
            <a:pPr marL="285750" indent="-285750">
              <a:buFont typeface="Arial" panose="020B0604020202020204" pitchFamily="34" charset="0"/>
              <a:buChar char="•"/>
            </a:pPr>
            <a:r>
              <a:rPr lang="en-US" sz="2500"/>
              <a:t>Döngüsel Sefer</a:t>
            </a:r>
            <a:endParaRPr lang="tr-TR" sz="2500"/>
          </a:p>
          <a:p>
            <a:pPr marL="285750" indent="-285750">
              <a:buFont typeface="Arial" panose="020B0604020202020204" pitchFamily="34" charset="0"/>
              <a:buChar char="•"/>
            </a:pPr>
            <a:r>
              <a:rPr lang="en-US" sz="2500"/>
              <a:t>Etkin Tüketici Yanıtı</a:t>
            </a:r>
            <a:endParaRPr lang="tr-TR" sz="2500"/>
          </a:p>
          <a:p>
            <a:pPr marL="285750" indent="-285750">
              <a:buFont typeface="Arial" panose="020B0604020202020204" pitchFamily="34" charset="0"/>
              <a:buChar char="•"/>
            </a:pPr>
            <a:r>
              <a:rPr lang="en-US" sz="2500"/>
              <a:t>Müşteri İlişkileri Yönetimi</a:t>
            </a:r>
            <a:endParaRPr lang="tr-TR" sz="2500"/>
          </a:p>
          <a:p>
            <a:pPr marL="285750" indent="-285750">
              <a:buFont typeface="Arial" panose="020B0604020202020204" pitchFamily="34" charset="0"/>
              <a:buChar char="•"/>
            </a:pPr>
            <a:r>
              <a:rPr lang="en-US" sz="2500"/>
              <a:t>Tedarikçi İlişkileri Yönetimi</a:t>
            </a:r>
            <a:endParaRPr lang="tr-TR" sz="2500"/>
          </a:p>
          <a:p>
            <a:pPr marL="285750" indent="-285750">
              <a:buFont typeface="Arial" panose="020B0604020202020204" pitchFamily="34" charset="0"/>
              <a:buChar char="•"/>
            </a:pPr>
            <a:r>
              <a:rPr lang="en-US" sz="2500"/>
              <a:t>Faaliyet Tabanlı Maliyetlendirme</a:t>
            </a:r>
            <a:endParaRPr lang="tr-TR" sz="2500"/>
          </a:p>
          <a:p>
            <a:pPr marL="285750" indent="-285750">
              <a:buFont typeface="Arial" panose="020B0604020202020204" pitchFamily="34" charset="0"/>
              <a:buChar char="•"/>
            </a:pPr>
            <a:r>
              <a:rPr lang="en-US" sz="2500"/>
              <a:t>Dış Kaynak Kullanımı</a:t>
            </a:r>
            <a:endParaRPr lang="tr-TR" sz="2500"/>
          </a:p>
          <a:p>
            <a:pPr marL="285750" indent="-285750">
              <a:buFont typeface="Arial" panose="020B0604020202020204" pitchFamily="34" charset="0"/>
              <a:buChar char="•"/>
            </a:pPr>
            <a:r>
              <a:rPr lang="en-US" sz="2500"/>
              <a:t>Yalın ve Çevik Lojistik</a:t>
            </a:r>
            <a:endParaRPr lang="tr-TR" sz="2500"/>
          </a:p>
          <a:p>
            <a:pPr marL="285750" indent="-285750">
              <a:buFont typeface="Arial" panose="020B0604020202020204" pitchFamily="34" charset="0"/>
              <a:buChar char="•"/>
            </a:pPr>
            <a:r>
              <a:rPr lang="en-US" sz="2500"/>
              <a:t>Yeşil </a:t>
            </a:r>
            <a:r>
              <a:rPr lang="tr-TR" sz="2500" smtClean="0"/>
              <a:t> ve Tersine </a:t>
            </a:r>
            <a:r>
              <a:rPr lang="en-US" sz="2500" smtClean="0"/>
              <a:t>Lojistik</a:t>
            </a:r>
            <a:endParaRPr lang="tr-TR" sz="2500"/>
          </a:p>
        </p:txBody>
      </p:sp>
      <p:sp>
        <p:nvSpPr>
          <p:cNvPr id="3" name="Dikdörtgen 2"/>
          <p:cNvSpPr/>
          <p:nvPr/>
        </p:nvSpPr>
        <p:spPr>
          <a:xfrm>
            <a:off x="267058" y="192045"/>
            <a:ext cx="11800446" cy="646331"/>
          </a:xfrm>
          <a:prstGeom prst="rect">
            <a:avLst/>
          </a:prstGeom>
        </p:spPr>
        <p:txBody>
          <a:bodyPr wrap="square">
            <a:spAutoFit/>
          </a:bodyPr>
          <a:lstStyle/>
          <a:p>
            <a:r>
              <a:rPr lang="tr-TR" sz="3600" b="1">
                <a:solidFill>
                  <a:srgbClr val="C00000"/>
                </a:solidFill>
                <a:latin typeface="+mj-lt"/>
              </a:rPr>
              <a:t>5.4. LOJİSTİK PERFORMANSI </a:t>
            </a:r>
            <a:r>
              <a:rPr lang="tr-TR" sz="3600" b="1" smtClean="0">
                <a:solidFill>
                  <a:srgbClr val="C00000"/>
                </a:solidFill>
                <a:latin typeface="+mj-lt"/>
              </a:rPr>
              <a:t>ARTIRMA YÖNTEMLERİ</a:t>
            </a:r>
            <a:endParaRPr lang="tr-TR" sz="3600" b="1">
              <a:solidFill>
                <a:srgbClr val="C00000"/>
              </a:solidFill>
              <a:latin typeface="+mj-lt"/>
            </a:endParaRPr>
          </a:p>
        </p:txBody>
      </p:sp>
    </p:spTree>
    <p:extLst>
      <p:ext uri="{BB962C8B-B14F-4D97-AF65-F5344CB8AC3E}">
        <p14:creationId xmlns:p14="http://schemas.microsoft.com/office/powerpoint/2010/main" val="384904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arn(inVertical)">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barn(inVertical)">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barn(inVertical)">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barn(inVertical)">
                                      <p:cBhvr>
                                        <p:cTn id="62" dur="500"/>
                                        <p:tgtEl>
                                          <p:spTgt spid="2">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barn(inVertical)">
                                      <p:cBhvr>
                                        <p:cTn id="67"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67058" y="192045"/>
            <a:ext cx="11800446" cy="646331"/>
          </a:xfrm>
          <a:prstGeom prst="rect">
            <a:avLst/>
          </a:prstGeom>
        </p:spPr>
        <p:txBody>
          <a:bodyPr wrap="square">
            <a:spAutoFit/>
          </a:bodyPr>
          <a:lstStyle/>
          <a:p>
            <a:r>
              <a:rPr lang="tr-TR" sz="3600" b="1">
                <a:solidFill>
                  <a:srgbClr val="C00000"/>
                </a:solidFill>
                <a:latin typeface="+mj-lt"/>
              </a:rPr>
              <a:t>5.5. LOJİSTİK PERFORMANS </a:t>
            </a:r>
            <a:r>
              <a:rPr lang="tr-TR" sz="3600" b="1" smtClean="0">
                <a:solidFill>
                  <a:srgbClr val="C00000"/>
                </a:solidFill>
                <a:latin typeface="+mj-lt"/>
              </a:rPr>
              <a:t>ÖLÇÜMÜNDE SCOR </a:t>
            </a:r>
            <a:r>
              <a:rPr lang="tr-TR" sz="3600" b="1">
                <a:solidFill>
                  <a:srgbClr val="C00000"/>
                </a:solidFill>
                <a:latin typeface="+mj-lt"/>
              </a:rPr>
              <a:t>MODELİ</a:t>
            </a:r>
          </a:p>
        </p:txBody>
      </p:sp>
      <p:sp>
        <p:nvSpPr>
          <p:cNvPr id="3" name="Dikdörtgen 2"/>
          <p:cNvSpPr/>
          <p:nvPr/>
        </p:nvSpPr>
        <p:spPr>
          <a:xfrm>
            <a:off x="124496" y="1997839"/>
            <a:ext cx="11943008" cy="2400657"/>
          </a:xfrm>
          <a:prstGeom prst="rect">
            <a:avLst/>
          </a:prstGeom>
        </p:spPr>
        <p:txBody>
          <a:bodyPr wrap="square">
            <a:spAutoFit/>
          </a:bodyPr>
          <a:lstStyle/>
          <a:p>
            <a:r>
              <a:rPr lang="en-US" sz="2500"/>
              <a:t>Kullanılan teknoloji ile bilgi sistemlerindeki gelişmelerin artması ve </a:t>
            </a:r>
            <a:r>
              <a:rPr lang="en-US" sz="2500" smtClean="0"/>
              <a:t>uluslararası </a:t>
            </a:r>
            <a:r>
              <a:rPr lang="en-US" sz="2500"/>
              <a:t>ticaretin çoklu işletme operasyonlarını içerisine alması ile birlikte, Lojistik ve tedarik zinciri faaliyetlerinde belirli bir dönem kullanılan envanter bazlı performans</a:t>
            </a:r>
            <a:endParaRPr lang="tr-TR" sz="2500"/>
          </a:p>
          <a:p>
            <a:r>
              <a:rPr lang="en-US" sz="2500"/>
              <a:t>ölçümlerinin yeterli ve güvenilir olmadığı </a:t>
            </a:r>
            <a:r>
              <a:rPr lang="en-US" sz="2500" smtClean="0"/>
              <a:t>anlaşılmış, </a:t>
            </a:r>
            <a:r>
              <a:rPr lang="en-US" sz="2500"/>
              <a:t>işletmelerdeki bu </a:t>
            </a:r>
            <a:r>
              <a:rPr lang="en-US" sz="2500" smtClean="0"/>
              <a:t>faaliyetlerin </a:t>
            </a:r>
            <a:r>
              <a:rPr lang="en-US" sz="2500"/>
              <a:t>performansının etkili bir şekilde ölçülebilmesi yönündeki arayışlar, Toplam Başarı Göstergesi ve SCOR Modeli gibi yeni yöntemlerinin kullanılmasına yol açmıştır. </a:t>
            </a:r>
            <a:endParaRPr lang="tr-TR" sz="2500"/>
          </a:p>
        </p:txBody>
      </p:sp>
    </p:spTree>
    <p:extLst>
      <p:ext uri="{BB962C8B-B14F-4D97-AF65-F5344CB8AC3E}">
        <p14:creationId xmlns:p14="http://schemas.microsoft.com/office/powerpoint/2010/main" val="1341833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67058" y="192045"/>
            <a:ext cx="11800446" cy="1754326"/>
          </a:xfrm>
          <a:prstGeom prst="rect">
            <a:avLst/>
          </a:prstGeom>
        </p:spPr>
        <p:txBody>
          <a:bodyPr wrap="square">
            <a:spAutoFit/>
          </a:bodyPr>
          <a:lstStyle/>
          <a:p>
            <a:r>
              <a:rPr lang="tr-TR" sz="3600" b="1">
                <a:solidFill>
                  <a:srgbClr val="C00000"/>
                </a:solidFill>
                <a:latin typeface="+mj-lt"/>
              </a:rPr>
              <a:t>5.6. PERFORMANSA DAYALI </a:t>
            </a:r>
            <a:r>
              <a:rPr lang="tr-TR" sz="3600" b="1" smtClean="0">
                <a:solidFill>
                  <a:srgbClr val="C00000"/>
                </a:solidFill>
                <a:latin typeface="+mj-lt"/>
              </a:rPr>
              <a:t>LOJİSTİK</a:t>
            </a:r>
          </a:p>
          <a:p>
            <a:r>
              <a:rPr lang="tr-TR" sz="3600" b="1">
                <a:solidFill>
                  <a:srgbClr val="C00000"/>
                </a:solidFill>
                <a:latin typeface="+mj-lt"/>
              </a:rPr>
              <a:t>5.6.1. Performansa Dayalı Lojistik </a:t>
            </a:r>
            <a:r>
              <a:rPr lang="tr-TR" sz="3600" b="1" smtClean="0">
                <a:solidFill>
                  <a:srgbClr val="C00000"/>
                </a:solidFill>
                <a:latin typeface="+mj-lt"/>
              </a:rPr>
              <a:t>ve Lojistik </a:t>
            </a:r>
            <a:r>
              <a:rPr lang="tr-TR" sz="3600" b="1">
                <a:solidFill>
                  <a:srgbClr val="C00000"/>
                </a:solidFill>
                <a:latin typeface="+mj-lt"/>
              </a:rPr>
              <a:t>Performans Kavramları</a:t>
            </a:r>
          </a:p>
        </p:txBody>
      </p:sp>
      <p:sp>
        <p:nvSpPr>
          <p:cNvPr id="3" name="Dikdörtgen 2"/>
          <p:cNvSpPr/>
          <p:nvPr/>
        </p:nvSpPr>
        <p:spPr>
          <a:xfrm>
            <a:off x="124496" y="2405162"/>
            <a:ext cx="11943008" cy="2400657"/>
          </a:xfrm>
          <a:prstGeom prst="rect">
            <a:avLst/>
          </a:prstGeom>
        </p:spPr>
        <p:txBody>
          <a:bodyPr wrap="square">
            <a:spAutoFit/>
          </a:bodyPr>
          <a:lstStyle/>
          <a:p>
            <a:r>
              <a:rPr lang="en-US" sz="2500"/>
              <a:t>Son yıllarda Tedarik Zinciri ve Lojistik Yönetimi yazınında tartışılan </a:t>
            </a:r>
            <a:r>
              <a:rPr lang="en-US" sz="2500" smtClean="0"/>
              <a:t>konulardan </a:t>
            </a:r>
            <a:r>
              <a:rPr lang="en-US" sz="2500"/>
              <a:t>birisi de Performansa Dayalı Lojistik (PDL) olarak bilinen yaklaşım ve </a:t>
            </a:r>
            <a:r>
              <a:rPr lang="en-US" sz="2500" smtClean="0"/>
              <a:t>uygulamalardır</a:t>
            </a:r>
            <a:r>
              <a:rPr lang="en-US" sz="2500"/>
              <a:t>. Konunun içeriğine girmeden önce  “Performansa Dayalı Lojistik  ile “Lojistik Performans” kavramlarının ayırt edilme ihtiyacı bulunmaktadır. Lojistik performans, lojistik hizmetlerin kalitesi ve yetkinliği ile ürünlerin lojistik prensipler dâhilinde alıcıya zamanında ulaştırılmasını ifade eden ve lojistik faaliyetlerin </a:t>
            </a:r>
            <a:r>
              <a:rPr lang="en-US" sz="2500" smtClean="0"/>
              <a:t>verimliliğine </a:t>
            </a:r>
            <a:r>
              <a:rPr lang="en-US" sz="2500"/>
              <a:t>vurgu yapan bir kavramdır. </a:t>
            </a:r>
            <a:endParaRPr lang="tr-TR" sz="2500"/>
          </a:p>
        </p:txBody>
      </p:sp>
    </p:spTree>
    <p:extLst>
      <p:ext uri="{BB962C8B-B14F-4D97-AF65-F5344CB8AC3E}">
        <p14:creationId xmlns:p14="http://schemas.microsoft.com/office/powerpoint/2010/main" val="1637224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Düz Bağlayıcı 3"/>
          <p:cNvCxnSpPr/>
          <p:nvPr/>
        </p:nvCxnSpPr>
        <p:spPr>
          <a:xfrm>
            <a:off x="1043608" y="2965360"/>
            <a:ext cx="5616624" cy="0"/>
          </a:xfrm>
          <a:prstGeom prst="line">
            <a:avLst/>
          </a:prstGeom>
        </p:spPr>
        <p:style>
          <a:lnRef idx="2">
            <a:schemeClr val="dk1"/>
          </a:lnRef>
          <a:fillRef idx="0">
            <a:schemeClr val="dk1"/>
          </a:fillRef>
          <a:effectRef idx="1">
            <a:schemeClr val="dk1"/>
          </a:effectRef>
          <a:fontRef idx="minor">
            <a:schemeClr val="tx1"/>
          </a:fontRef>
        </p:style>
      </p:cxnSp>
      <p:sp>
        <p:nvSpPr>
          <p:cNvPr id="5" name="Dikdörtgen 4"/>
          <p:cNvSpPr/>
          <p:nvPr/>
        </p:nvSpPr>
        <p:spPr>
          <a:xfrm>
            <a:off x="971605" y="1798006"/>
            <a:ext cx="2954655" cy="1015663"/>
          </a:xfrm>
          <a:prstGeom prst="rect">
            <a:avLst/>
          </a:prstGeom>
        </p:spPr>
        <p:txBody>
          <a:bodyPr wrap="none">
            <a:spAutoFit/>
          </a:bodyPr>
          <a:lstStyle/>
          <a:p>
            <a:pPr lvl="0"/>
            <a:r>
              <a:rPr lang="tr-TR" sz="6000">
                <a:solidFill>
                  <a:schemeClr val="accent2">
                    <a:lumMod val="75000"/>
                  </a:schemeClr>
                </a:solidFill>
                <a:latin typeface="+mj-lt"/>
              </a:rPr>
              <a:t>BÖLÜM</a:t>
            </a:r>
            <a:r>
              <a:rPr lang="tr-TR" sz="6000">
                <a:solidFill>
                  <a:schemeClr val="accent2">
                    <a:lumMod val="75000"/>
                  </a:schemeClr>
                </a:solidFill>
              </a:rPr>
              <a:t> </a:t>
            </a:r>
            <a:r>
              <a:rPr lang="tr-TR" sz="6000" smtClean="0">
                <a:solidFill>
                  <a:schemeClr val="accent2">
                    <a:lumMod val="75000"/>
                  </a:schemeClr>
                </a:solidFill>
              </a:rPr>
              <a:t>5</a:t>
            </a:r>
            <a:r>
              <a:rPr lang="tr-TR" sz="6000">
                <a:solidFill>
                  <a:schemeClr val="accent2">
                    <a:lumMod val="75000"/>
                  </a:schemeClr>
                </a:solidFill>
              </a:rPr>
              <a:t>	</a:t>
            </a:r>
            <a:endParaRPr lang="tr-TR" sz="6000" dirty="0">
              <a:solidFill>
                <a:schemeClr val="accent2">
                  <a:lumMod val="75000"/>
                </a:schemeClr>
              </a:solidFill>
            </a:endParaRPr>
          </a:p>
        </p:txBody>
      </p:sp>
      <p:sp>
        <p:nvSpPr>
          <p:cNvPr id="6" name="Dikdörtgen 5"/>
          <p:cNvSpPr/>
          <p:nvPr/>
        </p:nvSpPr>
        <p:spPr>
          <a:xfrm>
            <a:off x="1015780" y="2999172"/>
            <a:ext cx="10407785" cy="707886"/>
          </a:xfrm>
          <a:prstGeom prst="rect">
            <a:avLst/>
          </a:prstGeom>
        </p:spPr>
        <p:txBody>
          <a:bodyPr wrap="square">
            <a:spAutoFit/>
          </a:bodyPr>
          <a:lstStyle/>
          <a:p>
            <a:r>
              <a:rPr lang="tr-TR" sz="4000" b="1">
                <a:latin typeface="+mj-lt"/>
              </a:rPr>
              <a:t>LOJİSTİK PERFORMANS VE MALİYET YÖNETİMİ</a:t>
            </a:r>
            <a:endParaRPr lang="tr-TR" sz="4000" b="1" dirty="0">
              <a:solidFill>
                <a:schemeClr val="accent2">
                  <a:lumMod val="75000"/>
                </a:schemeClr>
              </a:solidFill>
              <a:latin typeface="+mj-lt"/>
            </a:endParaRPr>
          </a:p>
        </p:txBody>
      </p:sp>
    </p:spTree>
    <p:extLst>
      <p:ext uri="{BB962C8B-B14F-4D97-AF65-F5344CB8AC3E}">
        <p14:creationId xmlns:p14="http://schemas.microsoft.com/office/powerpoint/2010/main" val="2227889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6"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80">
                                          <p:stCondLst>
                                            <p:cond delay="0"/>
                                          </p:stCondLst>
                                        </p:cTn>
                                        <p:tgtEl>
                                          <p:spTgt spid="6"/>
                                        </p:tgtEl>
                                      </p:cBhvr>
                                    </p:animEffect>
                                    <p:anim calcmode="lin" valueType="num">
                                      <p:cBhvr>
                                        <p:cTn id="1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9" dur="26">
                                          <p:stCondLst>
                                            <p:cond delay="650"/>
                                          </p:stCondLst>
                                        </p:cTn>
                                        <p:tgtEl>
                                          <p:spTgt spid="6"/>
                                        </p:tgtEl>
                                      </p:cBhvr>
                                      <p:to x="100000" y="60000"/>
                                    </p:animScale>
                                    <p:animScale>
                                      <p:cBhvr>
                                        <p:cTn id="20" dur="166" decel="50000">
                                          <p:stCondLst>
                                            <p:cond delay="676"/>
                                          </p:stCondLst>
                                        </p:cTn>
                                        <p:tgtEl>
                                          <p:spTgt spid="6"/>
                                        </p:tgtEl>
                                      </p:cBhvr>
                                      <p:to x="100000" y="100000"/>
                                    </p:animScale>
                                    <p:animScale>
                                      <p:cBhvr>
                                        <p:cTn id="21" dur="26">
                                          <p:stCondLst>
                                            <p:cond delay="1312"/>
                                          </p:stCondLst>
                                        </p:cTn>
                                        <p:tgtEl>
                                          <p:spTgt spid="6"/>
                                        </p:tgtEl>
                                      </p:cBhvr>
                                      <p:to x="100000" y="80000"/>
                                    </p:animScale>
                                    <p:animScale>
                                      <p:cBhvr>
                                        <p:cTn id="22" dur="166" decel="50000">
                                          <p:stCondLst>
                                            <p:cond delay="1338"/>
                                          </p:stCondLst>
                                        </p:cTn>
                                        <p:tgtEl>
                                          <p:spTgt spid="6"/>
                                        </p:tgtEl>
                                      </p:cBhvr>
                                      <p:to x="100000" y="100000"/>
                                    </p:animScale>
                                    <p:animScale>
                                      <p:cBhvr>
                                        <p:cTn id="23" dur="26">
                                          <p:stCondLst>
                                            <p:cond delay="1642"/>
                                          </p:stCondLst>
                                        </p:cTn>
                                        <p:tgtEl>
                                          <p:spTgt spid="6"/>
                                        </p:tgtEl>
                                      </p:cBhvr>
                                      <p:to x="100000" y="90000"/>
                                    </p:animScale>
                                    <p:animScale>
                                      <p:cBhvr>
                                        <p:cTn id="24" dur="166" decel="50000">
                                          <p:stCondLst>
                                            <p:cond delay="1668"/>
                                          </p:stCondLst>
                                        </p:cTn>
                                        <p:tgtEl>
                                          <p:spTgt spid="6"/>
                                        </p:tgtEl>
                                      </p:cBhvr>
                                      <p:to x="100000" y="100000"/>
                                    </p:animScale>
                                    <p:animScale>
                                      <p:cBhvr>
                                        <p:cTn id="25" dur="26">
                                          <p:stCondLst>
                                            <p:cond delay="1808"/>
                                          </p:stCondLst>
                                        </p:cTn>
                                        <p:tgtEl>
                                          <p:spTgt spid="6"/>
                                        </p:tgtEl>
                                      </p:cBhvr>
                                      <p:to x="100000" y="95000"/>
                                    </p:animScale>
                                    <p:animScale>
                                      <p:cBhvr>
                                        <p:cTn id="2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67058" y="192045"/>
            <a:ext cx="11800446" cy="646331"/>
          </a:xfrm>
          <a:prstGeom prst="rect">
            <a:avLst/>
          </a:prstGeom>
        </p:spPr>
        <p:txBody>
          <a:bodyPr wrap="square">
            <a:spAutoFit/>
          </a:bodyPr>
          <a:lstStyle/>
          <a:p>
            <a:r>
              <a:rPr lang="tr-TR" sz="3600" b="1">
                <a:solidFill>
                  <a:srgbClr val="C00000"/>
                </a:solidFill>
                <a:latin typeface="+mj-lt"/>
              </a:rPr>
              <a:t>5.6.2. Performansa Dayalı Lojistiğin Özellikleri</a:t>
            </a:r>
          </a:p>
        </p:txBody>
      </p:sp>
      <p:sp>
        <p:nvSpPr>
          <p:cNvPr id="3" name="Dikdörtgen 2"/>
          <p:cNvSpPr/>
          <p:nvPr/>
        </p:nvSpPr>
        <p:spPr>
          <a:xfrm>
            <a:off x="124496" y="2317936"/>
            <a:ext cx="11943008" cy="2015936"/>
          </a:xfrm>
          <a:prstGeom prst="rect">
            <a:avLst/>
          </a:prstGeom>
        </p:spPr>
        <p:txBody>
          <a:bodyPr wrap="square">
            <a:spAutoFit/>
          </a:bodyPr>
          <a:lstStyle/>
          <a:p>
            <a:pPr marL="285750" lvl="0" indent="-285750">
              <a:buFont typeface="Arial" panose="020B0604020202020204" pitchFamily="34" charset="0"/>
              <a:buChar char="•"/>
            </a:pPr>
            <a:r>
              <a:rPr lang="en-US" sz="2500"/>
              <a:t>Teknoloji yoğun ve karmaşık sistemlerin desteklenmesine yöneliktir,</a:t>
            </a:r>
            <a:endParaRPr lang="tr-TR" sz="2500"/>
          </a:p>
          <a:p>
            <a:pPr marL="285750" lvl="0" indent="-285750">
              <a:buFont typeface="Arial" panose="020B0604020202020204" pitchFamily="34" charset="0"/>
              <a:buChar char="•"/>
            </a:pPr>
            <a:r>
              <a:rPr lang="en-US" sz="2500" smtClean="0"/>
              <a:t>Aynı </a:t>
            </a:r>
            <a:r>
              <a:rPr lang="en-US" sz="2500"/>
              <a:t>lojistik eylemin tekrarlanmasına yönelik aradaki transit süreyi </a:t>
            </a:r>
            <a:r>
              <a:rPr lang="en-US" sz="2500" smtClean="0"/>
              <a:t>kısaltmak </a:t>
            </a:r>
            <a:r>
              <a:rPr lang="en-US" sz="2500"/>
              <a:t>için bir performans göstergesidir,</a:t>
            </a:r>
            <a:endParaRPr lang="tr-TR" sz="2500"/>
          </a:p>
          <a:p>
            <a:pPr marL="285750" lvl="0" indent="-285750">
              <a:buFont typeface="Arial" panose="020B0604020202020204" pitchFamily="34" charset="0"/>
              <a:buChar char="•"/>
            </a:pPr>
            <a:r>
              <a:rPr lang="en-US" sz="2500"/>
              <a:t>Stratejik ortaklarla çalışmaya imkân verir,</a:t>
            </a:r>
            <a:endParaRPr lang="tr-TR" sz="2500"/>
          </a:p>
          <a:p>
            <a:pPr marL="285750" lvl="0" indent="-285750">
              <a:buFont typeface="Arial" panose="020B0604020202020204" pitchFamily="34" charset="0"/>
              <a:buChar char="•"/>
            </a:pPr>
            <a:r>
              <a:rPr lang="en-US" sz="2500"/>
              <a:t>Kamu-Özel Sektör stratejik İşbirliklerine uygundur.</a:t>
            </a:r>
            <a:endParaRPr lang="tr-TR" sz="2500"/>
          </a:p>
        </p:txBody>
      </p:sp>
    </p:spTree>
    <p:extLst>
      <p:ext uri="{BB962C8B-B14F-4D97-AF65-F5344CB8AC3E}">
        <p14:creationId xmlns:p14="http://schemas.microsoft.com/office/powerpoint/2010/main" val="125992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arn(inVertical)">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67058" y="192045"/>
            <a:ext cx="11800446" cy="646331"/>
          </a:xfrm>
          <a:prstGeom prst="rect">
            <a:avLst/>
          </a:prstGeom>
        </p:spPr>
        <p:txBody>
          <a:bodyPr wrap="square">
            <a:spAutoFit/>
          </a:bodyPr>
          <a:lstStyle/>
          <a:p>
            <a:r>
              <a:rPr lang="tr-TR" sz="3600" b="1">
                <a:solidFill>
                  <a:srgbClr val="C00000"/>
                </a:solidFill>
                <a:latin typeface="+mj-lt"/>
              </a:rPr>
              <a:t>5.6.3. Performansa Dayalı Lojistiğin Gelişimi</a:t>
            </a:r>
          </a:p>
        </p:txBody>
      </p:sp>
      <p:sp>
        <p:nvSpPr>
          <p:cNvPr id="3" name="Dikdörtgen 2"/>
          <p:cNvSpPr/>
          <p:nvPr/>
        </p:nvSpPr>
        <p:spPr>
          <a:xfrm>
            <a:off x="124496" y="2397949"/>
            <a:ext cx="11943008" cy="2015936"/>
          </a:xfrm>
          <a:prstGeom prst="rect">
            <a:avLst/>
          </a:prstGeom>
        </p:spPr>
        <p:txBody>
          <a:bodyPr wrap="square">
            <a:spAutoFit/>
          </a:bodyPr>
          <a:lstStyle/>
          <a:p>
            <a:r>
              <a:rPr lang="en-US" sz="2500"/>
              <a:t>Bilimsel anlamda PDL düşünce ve uygulamalarının kaynağını pazarlama araş- tırmalarında bulmak olasıdır. Konuyu refere eden kaynakların önemli bir kısmında, Performansa Dayalı Lojistik (PDL)’in temelleri pazarlama karmasının (4P) </a:t>
            </a:r>
            <a:r>
              <a:rPr lang="en-US" sz="2500" smtClean="0"/>
              <a:t>tedarikçi </a:t>
            </a:r>
            <a:r>
              <a:rPr lang="en-US" sz="2500"/>
              <a:t>ve müşterilerin birlikte çalışmasını açıklayamadığı görüşü ile ortaya atılan SDL</a:t>
            </a:r>
            <a:endParaRPr lang="tr-TR" sz="2500"/>
          </a:p>
          <a:p>
            <a:r>
              <a:rPr lang="en-US" sz="2500"/>
              <a:t>(Servis Dominant Logic) kavramına dayandırılmaktadır.</a:t>
            </a:r>
            <a:endParaRPr lang="tr-TR" sz="2500"/>
          </a:p>
        </p:txBody>
      </p:sp>
    </p:spTree>
    <p:extLst>
      <p:ext uri="{BB962C8B-B14F-4D97-AF65-F5344CB8AC3E}">
        <p14:creationId xmlns:p14="http://schemas.microsoft.com/office/powerpoint/2010/main" val="999315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67058" y="192045"/>
            <a:ext cx="11800446" cy="646331"/>
          </a:xfrm>
          <a:prstGeom prst="rect">
            <a:avLst/>
          </a:prstGeom>
        </p:spPr>
        <p:txBody>
          <a:bodyPr wrap="square">
            <a:spAutoFit/>
          </a:bodyPr>
          <a:lstStyle/>
          <a:p>
            <a:r>
              <a:rPr lang="tr-TR" sz="3600" b="1">
                <a:solidFill>
                  <a:srgbClr val="C00000"/>
                </a:solidFill>
                <a:latin typeface="+mj-lt"/>
              </a:rPr>
              <a:t>5.6.4. Performansa Dayalı Lojistik </a:t>
            </a:r>
            <a:r>
              <a:rPr lang="tr-TR" sz="3600" b="1" smtClean="0">
                <a:solidFill>
                  <a:srgbClr val="C00000"/>
                </a:solidFill>
                <a:latin typeface="+mj-lt"/>
              </a:rPr>
              <a:t>Uygulamalarının Örnekleri</a:t>
            </a:r>
            <a:endParaRPr lang="tr-TR" sz="3600" b="1">
              <a:solidFill>
                <a:srgbClr val="C00000"/>
              </a:solidFill>
              <a:latin typeface="+mj-lt"/>
            </a:endParaRPr>
          </a:p>
        </p:txBody>
      </p:sp>
      <p:sp>
        <p:nvSpPr>
          <p:cNvPr id="3" name="Dikdörtgen 2"/>
          <p:cNvSpPr/>
          <p:nvPr/>
        </p:nvSpPr>
        <p:spPr>
          <a:xfrm>
            <a:off x="124496" y="2413338"/>
            <a:ext cx="11943008" cy="2015936"/>
          </a:xfrm>
          <a:prstGeom prst="rect">
            <a:avLst/>
          </a:prstGeom>
        </p:spPr>
        <p:txBody>
          <a:bodyPr wrap="square">
            <a:spAutoFit/>
          </a:bodyPr>
          <a:lstStyle/>
          <a:p>
            <a:r>
              <a:rPr lang="en-US" sz="2500"/>
              <a:t>Günümüzde birçok global normlu organizasyon, ticari sözleşmelerinin PDL </a:t>
            </a:r>
            <a:r>
              <a:rPr lang="en-US" sz="2500" smtClean="0"/>
              <a:t>temelli </a:t>
            </a:r>
            <a:r>
              <a:rPr lang="en-US" sz="2500"/>
              <a:t>yapılandırılması konusunda araştırmalara girişmiştir. Örneğin Avustralya, destek sözleşmelerinde PDL’in faydalarını araştırmak üzere, tüm havacılık sistemlerinin </a:t>
            </a:r>
            <a:r>
              <a:rPr lang="en-US" sz="2500" smtClean="0"/>
              <a:t>tedarik </a:t>
            </a:r>
            <a:r>
              <a:rPr lang="en-US" sz="2500"/>
              <a:t>ve idame yönetiminden sorumlu Havacılık Sistemleri Dairesi’nde bir araştırma ekibi oluşturmuştur. </a:t>
            </a:r>
            <a:endParaRPr lang="tr-TR" sz="2500"/>
          </a:p>
        </p:txBody>
      </p:sp>
    </p:spTree>
    <p:extLst>
      <p:ext uri="{BB962C8B-B14F-4D97-AF65-F5344CB8AC3E}">
        <p14:creationId xmlns:p14="http://schemas.microsoft.com/office/powerpoint/2010/main" val="95419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3230879" y="80899"/>
            <a:ext cx="6495012" cy="6214064"/>
          </a:xfrm>
          <a:prstGeom prst="rect">
            <a:avLst/>
          </a:prstGeom>
        </p:spPr>
      </p:pic>
    </p:spTree>
    <p:extLst>
      <p:ext uri="{BB962C8B-B14F-4D97-AF65-F5344CB8AC3E}">
        <p14:creationId xmlns:p14="http://schemas.microsoft.com/office/powerpoint/2010/main" val="1973119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67058" y="192045"/>
            <a:ext cx="11800446" cy="646331"/>
          </a:xfrm>
          <a:prstGeom prst="rect">
            <a:avLst/>
          </a:prstGeom>
        </p:spPr>
        <p:txBody>
          <a:bodyPr wrap="square">
            <a:spAutoFit/>
          </a:bodyPr>
          <a:lstStyle/>
          <a:p>
            <a:r>
              <a:rPr lang="tr-TR" sz="3600" b="1">
                <a:solidFill>
                  <a:srgbClr val="C00000"/>
                </a:solidFill>
                <a:latin typeface="+mj-lt"/>
              </a:rPr>
              <a:t>5.7. İŞLETMELERDE LOJİSTİK MALİYETLER</a:t>
            </a:r>
          </a:p>
        </p:txBody>
      </p:sp>
      <p:sp>
        <p:nvSpPr>
          <p:cNvPr id="3" name="Dikdörtgen 2"/>
          <p:cNvSpPr/>
          <p:nvPr/>
        </p:nvSpPr>
        <p:spPr>
          <a:xfrm>
            <a:off x="124496" y="1628507"/>
            <a:ext cx="11943008" cy="3170099"/>
          </a:xfrm>
          <a:prstGeom prst="rect">
            <a:avLst/>
          </a:prstGeom>
        </p:spPr>
        <p:txBody>
          <a:bodyPr wrap="square">
            <a:spAutoFit/>
          </a:bodyPr>
          <a:lstStyle/>
          <a:p>
            <a:r>
              <a:rPr lang="en-US" sz="2500"/>
              <a:t>1980’li yıllara kadar işletmelerde lojistik maliyetlerin önemi anlaşılamamıştır. Bu süre zarfında lojistik maliyetler, ya düzensiz ya da yanlış hesaplamalar </a:t>
            </a:r>
            <a:r>
              <a:rPr lang="en-US" sz="2500" smtClean="0"/>
              <a:t>nedeniyle</a:t>
            </a:r>
            <a:r>
              <a:rPr lang="en-US" sz="2500"/>
              <a:t>, işletme performans ölçümlerine ve lojistik stratejilerine etkili bir şekilde entegre edilememiştir. 80’li yıllarda yöneticiler, toplam lojistik maliyetlerin </a:t>
            </a:r>
            <a:r>
              <a:rPr lang="en-US" sz="2500" smtClean="0"/>
              <a:t>hesaplanmasının </a:t>
            </a:r>
            <a:r>
              <a:rPr lang="en-US" sz="2500"/>
              <a:t>önemini kavramışlardır. Ancak, özellikle dağıtıcıların lojistik maliyetlere “</a:t>
            </a:r>
            <a:r>
              <a:rPr lang="en-US" sz="2500" smtClean="0"/>
              <a:t>toplam </a:t>
            </a:r>
            <a:r>
              <a:rPr lang="en-US" sz="2500"/>
              <a:t>maliyet” olarak yaklaşımı, 90’lı yılların sonunda mümkün </a:t>
            </a:r>
            <a:r>
              <a:rPr lang="en-US" sz="2500" smtClean="0"/>
              <a:t>olabilmiştir.</a:t>
            </a:r>
            <a:r>
              <a:rPr lang="tr-TR" sz="2500" smtClean="0"/>
              <a:t> </a:t>
            </a:r>
            <a:r>
              <a:rPr lang="en-US" sz="2500" smtClean="0"/>
              <a:t>Günümüzde </a:t>
            </a:r>
            <a:r>
              <a:rPr lang="en-US" sz="2500"/>
              <a:t>işletmelerde lojistik maliyet kavramı, lojistik faaliyetler sonucu ortaya çıkan toplam maliyetleri ifade etmektedir. </a:t>
            </a:r>
            <a:endParaRPr lang="tr-TR" sz="2500"/>
          </a:p>
        </p:txBody>
      </p:sp>
    </p:spTree>
    <p:extLst>
      <p:ext uri="{BB962C8B-B14F-4D97-AF65-F5344CB8AC3E}">
        <p14:creationId xmlns:p14="http://schemas.microsoft.com/office/powerpoint/2010/main" val="3905969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1348789" y="274318"/>
            <a:ext cx="9461172" cy="5178832"/>
          </a:xfrm>
          <a:prstGeom prst="rect">
            <a:avLst/>
          </a:prstGeom>
        </p:spPr>
      </p:pic>
    </p:spTree>
    <p:extLst>
      <p:ext uri="{BB962C8B-B14F-4D97-AF65-F5344CB8AC3E}">
        <p14:creationId xmlns:p14="http://schemas.microsoft.com/office/powerpoint/2010/main" val="176465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252412" y="1375584"/>
            <a:ext cx="11687175" cy="3790950"/>
          </a:xfrm>
          <a:prstGeom prst="rect">
            <a:avLst/>
          </a:prstGeom>
        </p:spPr>
      </p:pic>
    </p:spTree>
    <p:extLst>
      <p:ext uri="{BB962C8B-B14F-4D97-AF65-F5344CB8AC3E}">
        <p14:creationId xmlns:p14="http://schemas.microsoft.com/office/powerpoint/2010/main" val="4237332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67058" y="192045"/>
            <a:ext cx="11800446" cy="646331"/>
          </a:xfrm>
          <a:prstGeom prst="rect">
            <a:avLst/>
          </a:prstGeom>
        </p:spPr>
        <p:txBody>
          <a:bodyPr wrap="square">
            <a:spAutoFit/>
          </a:bodyPr>
          <a:lstStyle/>
          <a:p>
            <a:r>
              <a:rPr lang="tr-TR" sz="3600" b="1">
                <a:solidFill>
                  <a:srgbClr val="C00000"/>
                </a:solidFill>
                <a:latin typeface="+mj-lt"/>
              </a:rPr>
              <a:t>5.1. LOJİSTİK PERFORMANS KAVRAMI</a:t>
            </a:r>
          </a:p>
        </p:txBody>
      </p:sp>
      <p:sp>
        <p:nvSpPr>
          <p:cNvPr id="4" name="Dikdörtgen 3"/>
          <p:cNvSpPr/>
          <p:nvPr/>
        </p:nvSpPr>
        <p:spPr>
          <a:xfrm>
            <a:off x="124496" y="2074909"/>
            <a:ext cx="11943008" cy="2246769"/>
          </a:xfrm>
          <a:prstGeom prst="rect">
            <a:avLst/>
          </a:prstGeom>
        </p:spPr>
        <p:txBody>
          <a:bodyPr wrap="square">
            <a:spAutoFit/>
          </a:bodyPr>
          <a:lstStyle/>
          <a:p>
            <a:r>
              <a:rPr lang="en-US" sz="2800"/>
              <a:t>Lojistik Performans, lojistik hizmetlerin kalitesi ve yeterliliği ile, ürünlerin </a:t>
            </a:r>
            <a:r>
              <a:rPr lang="en-US" sz="2800" smtClean="0"/>
              <a:t>lojistik </a:t>
            </a:r>
            <a:r>
              <a:rPr lang="en-US" sz="2800"/>
              <a:t>prensipler  dâhilinde alıcıya  yüksek memnuniyet  düzeyi ile ulaştırılmasını ifade eder. Lojistik performans, lojistik faaliyetlerin verimliliğine vurgu yapar ve lojistik faaliyetlerin ortaya koyduğu başarı ve etkinliğin de bir ölçüsü olarak kabul edilir.</a:t>
            </a:r>
            <a:endParaRPr lang="tr-TR" sz="2500">
              <a:latin typeface="HelveticaNeueLT Std Lt" panose="020B0403020202020204" pitchFamily="34" charset="0"/>
            </a:endParaRPr>
          </a:p>
        </p:txBody>
      </p:sp>
    </p:spTree>
    <p:extLst>
      <p:ext uri="{BB962C8B-B14F-4D97-AF65-F5344CB8AC3E}">
        <p14:creationId xmlns:p14="http://schemas.microsoft.com/office/powerpoint/2010/main" val="1761754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67058" y="192045"/>
            <a:ext cx="11800446" cy="1200329"/>
          </a:xfrm>
          <a:prstGeom prst="rect">
            <a:avLst/>
          </a:prstGeom>
        </p:spPr>
        <p:txBody>
          <a:bodyPr wrap="square">
            <a:spAutoFit/>
          </a:bodyPr>
          <a:lstStyle/>
          <a:p>
            <a:r>
              <a:rPr lang="tr-TR" sz="3600" b="1">
                <a:solidFill>
                  <a:srgbClr val="C00000"/>
                </a:solidFill>
                <a:latin typeface="+mj-lt"/>
              </a:rPr>
              <a:t>5.2. LOJİSTİK ETKİNLİK- </a:t>
            </a:r>
            <a:r>
              <a:rPr lang="tr-TR" sz="3600" b="1" smtClean="0">
                <a:solidFill>
                  <a:srgbClr val="C00000"/>
                </a:solidFill>
                <a:latin typeface="+mj-lt"/>
              </a:rPr>
              <a:t>ETKİLİLİK-VERİMLİLİK VE </a:t>
            </a:r>
            <a:r>
              <a:rPr lang="tr-TR" sz="3600" b="1">
                <a:solidFill>
                  <a:srgbClr val="C00000"/>
                </a:solidFill>
                <a:latin typeface="+mj-lt"/>
              </a:rPr>
              <a:t>ÇEVİKLİK KAVRAMLARI</a:t>
            </a:r>
          </a:p>
        </p:txBody>
      </p:sp>
      <p:sp>
        <p:nvSpPr>
          <p:cNvPr id="2" name="Dikdörtgen 1"/>
          <p:cNvSpPr/>
          <p:nvPr/>
        </p:nvSpPr>
        <p:spPr>
          <a:xfrm>
            <a:off x="124496" y="2274838"/>
            <a:ext cx="11943008" cy="2015936"/>
          </a:xfrm>
          <a:prstGeom prst="rect">
            <a:avLst/>
          </a:prstGeom>
        </p:spPr>
        <p:txBody>
          <a:bodyPr wrap="square">
            <a:spAutoFit/>
          </a:bodyPr>
          <a:lstStyle/>
          <a:p>
            <a:r>
              <a:rPr lang="en-US" sz="2500"/>
              <a:t>Etkinlik, etkililik, verimlilik kavramları işletmelerde performans göstergeleri olarak kullanılan kavramlardır. Bununla birlikte lojistik faaliyetlerde, verimlilik, etkinlik ve etkililik kavramlarının birbirini ikame eder tarzda kullanıldığı </a:t>
            </a:r>
            <a:r>
              <a:rPr lang="en-US" sz="2500" smtClean="0"/>
              <a:t>anlaşılmakta</a:t>
            </a:r>
            <a:r>
              <a:rPr lang="en-US" sz="2500"/>
              <a:t>, ayrıca son zamanlarda sıklıkla duymaya başladığımız Lojistik çeviklik </a:t>
            </a:r>
            <a:r>
              <a:rPr lang="en-US" sz="2500" smtClean="0"/>
              <a:t>kavramının </a:t>
            </a:r>
            <a:r>
              <a:rPr lang="en-US" sz="2500"/>
              <a:t>da bu kavramlarla birlikte bir konumlandırma ihtiyacının oluştuğu </a:t>
            </a:r>
            <a:r>
              <a:rPr lang="en-US" sz="2500" smtClean="0"/>
              <a:t>değerlendirilmektedir</a:t>
            </a:r>
            <a:r>
              <a:rPr lang="en-US" sz="2500"/>
              <a:t>.</a:t>
            </a:r>
            <a:endParaRPr lang="tr-TR" sz="2500"/>
          </a:p>
        </p:txBody>
      </p:sp>
    </p:spTree>
    <p:extLst>
      <p:ext uri="{BB962C8B-B14F-4D97-AF65-F5344CB8AC3E}">
        <p14:creationId xmlns:p14="http://schemas.microsoft.com/office/powerpoint/2010/main" val="3754038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67058" y="192045"/>
            <a:ext cx="11800446" cy="646331"/>
          </a:xfrm>
          <a:prstGeom prst="rect">
            <a:avLst/>
          </a:prstGeom>
        </p:spPr>
        <p:txBody>
          <a:bodyPr wrap="square">
            <a:spAutoFit/>
          </a:bodyPr>
          <a:lstStyle/>
          <a:p>
            <a:r>
              <a:rPr lang="tr-TR" sz="3600" b="1">
                <a:solidFill>
                  <a:srgbClr val="C00000"/>
                </a:solidFill>
                <a:latin typeface="+mj-lt"/>
              </a:rPr>
              <a:t>5.2.1. Lojistik Etkinlik</a:t>
            </a:r>
          </a:p>
        </p:txBody>
      </p:sp>
      <p:sp>
        <p:nvSpPr>
          <p:cNvPr id="3" name="Dikdörtgen 2"/>
          <p:cNvSpPr/>
          <p:nvPr/>
        </p:nvSpPr>
        <p:spPr>
          <a:xfrm>
            <a:off x="124496" y="2188895"/>
            <a:ext cx="11943008" cy="2400657"/>
          </a:xfrm>
          <a:prstGeom prst="rect">
            <a:avLst/>
          </a:prstGeom>
        </p:spPr>
        <p:txBody>
          <a:bodyPr wrap="square">
            <a:spAutoFit/>
          </a:bodyPr>
          <a:lstStyle/>
          <a:p>
            <a:r>
              <a:rPr lang="en-US" sz="2500"/>
              <a:t>Etkinlik en yalın anlamıyla “işin doğru yapılmasını” ifade etmektedir. İşletme açısından etkinlik; işçilik, hammadde, malzeme ve diğer girdilerin işletme içinden saptanan amaçlar doğrultusunda ne denli yeterli kullanıldığını gösteren bir </a:t>
            </a:r>
            <a:r>
              <a:rPr lang="en-US" sz="2500" smtClean="0"/>
              <a:t>değerlendirme </a:t>
            </a:r>
            <a:r>
              <a:rPr lang="en-US" sz="2500"/>
              <a:t>kriteridir. Başka bir deyişle etkinlik, bir işletmenin üretim faktörleri ya da üretimin kendisi için önceden saptadığı programın gerekli tüm girdiler </a:t>
            </a:r>
            <a:r>
              <a:rPr lang="en-US" sz="2500" smtClean="0"/>
              <a:t>kullanılarak</a:t>
            </a:r>
            <a:r>
              <a:rPr lang="tr-TR" sz="2500" smtClean="0"/>
              <a:t> </a:t>
            </a:r>
            <a:r>
              <a:rPr lang="en-US" sz="2500"/>
              <a:t>gerçekleştirilme derecesini gösterir. </a:t>
            </a:r>
            <a:endParaRPr lang="tr-TR" sz="2500"/>
          </a:p>
        </p:txBody>
      </p:sp>
    </p:spTree>
    <p:extLst>
      <p:ext uri="{BB962C8B-B14F-4D97-AF65-F5344CB8AC3E}">
        <p14:creationId xmlns:p14="http://schemas.microsoft.com/office/powerpoint/2010/main" val="1988080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67058" y="192045"/>
            <a:ext cx="11800446" cy="646331"/>
          </a:xfrm>
          <a:prstGeom prst="rect">
            <a:avLst/>
          </a:prstGeom>
        </p:spPr>
        <p:txBody>
          <a:bodyPr wrap="square">
            <a:spAutoFit/>
          </a:bodyPr>
          <a:lstStyle/>
          <a:p>
            <a:r>
              <a:rPr lang="tr-TR" sz="3600" b="1">
                <a:solidFill>
                  <a:srgbClr val="C00000"/>
                </a:solidFill>
                <a:latin typeface="+mj-lt"/>
              </a:rPr>
              <a:t>5.2.2. Lojistik Etkililik</a:t>
            </a:r>
          </a:p>
        </p:txBody>
      </p:sp>
      <p:sp>
        <p:nvSpPr>
          <p:cNvPr id="3" name="Dikdörtgen 2"/>
          <p:cNvSpPr/>
          <p:nvPr/>
        </p:nvSpPr>
        <p:spPr>
          <a:xfrm>
            <a:off x="124496" y="2302455"/>
            <a:ext cx="11943008" cy="2015936"/>
          </a:xfrm>
          <a:prstGeom prst="rect">
            <a:avLst/>
          </a:prstGeom>
        </p:spPr>
        <p:txBody>
          <a:bodyPr wrap="square">
            <a:spAutoFit/>
          </a:bodyPr>
          <a:lstStyle/>
          <a:p>
            <a:r>
              <a:rPr lang="en-US" sz="2500"/>
              <a:t>Etkinlik, terim anlamıyla, “etkili olma durumu, tesirlilik, müessiriyet veya bir araç ya da işlemin gereğince etkin olması, ya da yeterince ürün </a:t>
            </a:r>
            <a:r>
              <a:rPr lang="en-US" sz="2500" smtClean="0"/>
              <a:t>vermesi”ni </a:t>
            </a:r>
            <a:r>
              <a:rPr lang="en-US" sz="2500"/>
              <a:t>ifade etmektedir. Yönetim ve Organizasyon bakış açısıyla etkililik, örgütlerin, </a:t>
            </a:r>
            <a:r>
              <a:rPr lang="en-US" sz="2500" smtClean="0"/>
              <a:t>gerçekleştirdikleri </a:t>
            </a:r>
            <a:r>
              <a:rPr lang="en-US" sz="2500"/>
              <a:t>faaliyetlerin sonucunda amaçlara ulaşma derecesini belirleyen bir </a:t>
            </a:r>
            <a:r>
              <a:rPr lang="en-US" sz="2500" smtClean="0"/>
              <a:t>performans </a:t>
            </a:r>
            <a:r>
              <a:rPr lang="en-US" sz="2500"/>
              <a:t>boyutudur.</a:t>
            </a:r>
            <a:endParaRPr lang="tr-TR" sz="2500"/>
          </a:p>
        </p:txBody>
      </p:sp>
    </p:spTree>
    <p:extLst>
      <p:ext uri="{BB962C8B-B14F-4D97-AF65-F5344CB8AC3E}">
        <p14:creationId xmlns:p14="http://schemas.microsoft.com/office/powerpoint/2010/main" val="2792539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67058" y="192045"/>
            <a:ext cx="11800446" cy="646331"/>
          </a:xfrm>
          <a:prstGeom prst="rect">
            <a:avLst/>
          </a:prstGeom>
        </p:spPr>
        <p:txBody>
          <a:bodyPr wrap="square">
            <a:spAutoFit/>
          </a:bodyPr>
          <a:lstStyle/>
          <a:p>
            <a:r>
              <a:rPr lang="tr-TR" sz="3600" b="1">
                <a:solidFill>
                  <a:srgbClr val="C00000"/>
                </a:solidFill>
                <a:latin typeface="+mj-lt"/>
              </a:rPr>
              <a:t>5.2.3. Lojistik Verimlilik</a:t>
            </a:r>
          </a:p>
        </p:txBody>
      </p:sp>
      <p:sp>
        <p:nvSpPr>
          <p:cNvPr id="3" name="Dikdörtgen 2"/>
          <p:cNvSpPr/>
          <p:nvPr/>
        </p:nvSpPr>
        <p:spPr>
          <a:xfrm>
            <a:off x="124496" y="1859340"/>
            <a:ext cx="11943008" cy="2400657"/>
          </a:xfrm>
          <a:prstGeom prst="rect">
            <a:avLst/>
          </a:prstGeom>
        </p:spPr>
        <p:txBody>
          <a:bodyPr wrap="square">
            <a:spAutoFit/>
          </a:bodyPr>
          <a:lstStyle/>
          <a:p>
            <a:r>
              <a:rPr lang="en-US" sz="2500"/>
              <a:t>Verimlilik, "prodüktivite" sözcüğünün karşılığı olarak kullanılmakta ve </a:t>
            </a:r>
            <a:r>
              <a:rPr lang="en-US" sz="2500" smtClean="0"/>
              <a:t>genellikle </a:t>
            </a:r>
            <a:r>
              <a:rPr lang="en-US" sz="2500"/>
              <a:t>"geniş" ve "dar" anlamda olmak üzere iki biçimde tanımlanmaktadır. Geniş anlamda verimlilik, ekonomik amaçlara ulaşmada araçların duyarlılık ve etkinliğini ölçen soyut bir kavram olarak tanımlanırken, dar anlamda verimlilik ise, teknik açıdan verimlilik ile aynı anlama gelmekte ve üretim miktarı (çıktı)  ile üretim </a:t>
            </a:r>
            <a:r>
              <a:rPr lang="en-US" sz="2500" smtClean="0"/>
              <a:t>faktörleri </a:t>
            </a:r>
            <a:r>
              <a:rPr lang="en-US" sz="2500"/>
              <a:t>miktarı (girdi) arasındaki fiziksel ilişkiyi ifade etmektedir.</a:t>
            </a:r>
            <a:endParaRPr lang="tr-TR" sz="2500"/>
          </a:p>
        </p:txBody>
      </p:sp>
    </p:spTree>
    <p:extLst>
      <p:ext uri="{BB962C8B-B14F-4D97-AF65-F5344CB8AC3E}">
        <p14:creationId xmlns:p14="http://schemas.microsoft.com/office/powerpoint/2010/main" val="3277379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67058" y="192045"/>
            <a:ext cx="11800446" cy="646331"/>
          </a:xfrm>
          <a:prstGeom prst="rect">
            <a:avLst/>
          </a:prstGeom>
        </p:spPr>
        <p:txBody>
          <a:bodyPr wrap="square">
            <a:spAutoFit/>
          </a:bodyPr>
          <a:lstStyle/>
          <a:p>
            <a:r>
              <a:rPr lang="tr-TR" sz="3600" b="1">
                <a:solidFill>
                  <a:srgbClr val="C00000"/>
                </a:solidFill>
                <a:latin typeface="+mj-lt"/>
              </a:rPr>
              <a:t>5.2.4. Lojistik Çeviklik</a:t>
            </a:r>
          </a:p>
        </p:txBody>
      </p:sp>
      <p:sp>
        <p:nvSpPr>
          <p:cNvPr id="3" name="Dikdörtgen 2"/>
          <p:cNvSpPr/>
          <p:nvPr/>
        </p:nvSpPr>
        <p:spPr>
          <a:xfrm>
            <a:off x="124496" y="2274838"/>
            <a:ext cx="11943008" cy="2400657"/>
          </a:xfrm>
          <a:prstGeom prst="rect">
            <a:avLst/>
          </a:prstGeom>
        </p:spPr>
        <p:txBody>
          <a:bodyPr wrap="square">
            <a:spAutoFit/>
          </a:bodyPr>
          <a:lstStyle/>
          <a:p>
            <a:r>
              <a:rPr lang="en-US" sz="2500"/>
              <a:t>Çeviklik, genel anlamda, bir organizasyonda fırsatları algılama ve hızlı </a:t>
            </a:r>
            <a:r>
              <a:rPr lang="en-US" sz="2500" smtClean="0"/>
              <a:t>harekete </a:t>
            </a:r>
            <a:r>
              <a:rPr lang="en-US" sz="2500"/>
              <a:t>geçebilme becerilerini ifade etmektedir. Çevik firmalar sürekli olarak çevresel değişmeleri gözlemleyerek pazarda ortaya çıkabilecek fırsatları sezme ve </a:t>
            </a:r>
            <a:r>
              <a:rPr lang="en-US" sz="2500" smtClean="0"/>
              <a:t>değerlendirme </a:t>
            </a:r>
            <a:r>
              <a:rPr lang="en-US" sz="2500"/>
              <a:t>yeteneğini bir rekabet silahı olarak kullanırlar. Bilgi ve İletişim </a:t>
            </a:r>
            <a:r>
              <a:rPr lang="en-US" sz="2500" smtClean="0"/>
              <a:t>Teknolojilerindeki </a:t>
            </a:r>
            <a:r>
              <a:rPr lang="en-US" sz="2500"/>
              <a:t>gelişmeler, firmaların çeviklik yeteneklerini zenginleştirmede sonsuz </a:t>
            </a:r>
            <a:r>
              <a:rPr lang="en-US" sz="2500" smtClean="0"/>
              <a:t>fırsatlar </a:t>
            </a:r>
            <a:r>
              <a:rPr lang="en-US" sz="2500"/>
              <a:t>sunmaktadır.</a:t>
            </a:r>
            <a:endParaRPr lang="tr-TR" sz="2500"/>
          </a:p>
        </p:txBody>
      </p:sp>
    </p:spTree>
    <p:extLst>
      <p:ext uri="{BB962C8B-B14F-4D97-AF65-F5344CB8AC3E}">
        <p14:creationId xmlns:p14="http://schemas.microsoft.com/office/powerpoint/2010/main" val="2229203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67058" y="192045"/>
            <a:ext cx="11800446" cy="646331"/>
          </a:xfrm>
          <a:prstGeom prst="rect">
            <a:avLst/>
          </a:prstGeom>
        </p:spPr>
        <p:txBody>
          <a:bodyPr wrap="square">
            <a:spAutoFit/>
          </a:bodyPr>
          <a:lstStyle/>
          <a:p>
            <a:r>
              <a:rPr lang="tr-TR" sz="3600" b="1">
                <a:solidFill>
                  <a:srgbClr val="C00000"/>
                </a:solidFill>
                <a:latin typeface="+mj-lt"/>
              </a:rPr>
              <a:t>5.2.5. Kavramların Karşılaştırılması</a:t>
            </a:r>
          </a:p>
        </p:txBody>
      </p:sp>
      <p:sp>
        <p:nvSpPr>
          <p:cNvPr id="3" name="Dikdörtgen 2"/>
          <p:cNvSpPr/>
          <p:nvPr/>
        </p:nvSpPr>
        <p:spPr>
          <a:xfrm>
            <a:off x="124496" y="1997839"/>
            <a:ext cx="11943008" cy="2785378"/>
          </a:xfrm>
          <a:prstGeom prst="rect">
            <a:avLst/>
          </a:prstGeom>
        </p:spPr>
        <p:txBody>
          <a:bodyPr wrap="square">
            <a:spAutoFit/>
          </a:bodyPr>
          <a:lstStyle/>
          <a:p>
            <a:r>
              <a:rPr lang="en-US" sz="2500"/>
              <a:t>Bir örgüt etkin olduğu halde etkili olmayabilir veya tam tersi söz konusu </a:t>
            </a:r>
            <a:r>
              <a:rPr lang="en-US" sz="2500" smtClean="0"/>
              <a:t>olabilir </a:t>
            </a:r>
            <a:r>
              <a:rPr lang="en-US" sz="2500"/>
              <a:t>ya da etkin olmadığı gibi etkili de olmayabilir. Etkililik başarı için temeldir, etkinlik ise bu başarıyı sağlamlaştıran bir etkendir. Verimlilik ise genel olarak </a:t>
            </a:r>
            <a:r>
              <a:rPr lang="en-US" sz="2500" smtClean="0"/>
              <a:t>çıktının </a:t>
            </a:r>
            <a:r>
              <a:rPr lang="en-US" sz="2500"/>
              <a:t>girdiye oranı olarak kodlanan teknik bir tabir anlamında kullanılmaktadır. </a:t>
            </a:r>
            <a:r>
              <a:rPr lang="en-US" sz="2500" smtClean="0"/>
              <a:t>Bununla </a:t>
            </a:r>
            <a:r>
              <a:rPr lang="en-US" sz="2500"/>
              <a:t>birlikte, üretim ve ekonominin dışındaki alanların da, giderek daha çok </a:t>
            </a:r>
            <a:r>
              <a:rPr lang="en-US" sz="2500" smtClean="0"/>
              <a:t>incelemeye </a:t>
            </a:r>
            <a:r>
              <a:rPr lang="en-US" sz="2500"/>
              <a:t>tabi tutulması ve bu parametrelerin de ülkelerin gündemlerinin ön </a:t>
            </a:r>
            <a:r>
              <a:rPr lang="en-US" sz="2500" smtClean="0"/>
              <a:t>sıralarında </a:t>
            </a:r>
            <a:r>
              <a:rPr lang="en-US" sz="2500"/>
              <a:t>yer alır hale gelmesi sonucu, verimlilik tanımında da değişiklik gözlenmeye başlanmıştır.</a:t>
            </a:r>
            <a:endParaRPr lang="tr-TR" sz="2500"/>
          </a:p>
        </p:txBody>
      </p:sp>
    </p:spTree>
    <p:extLst>
      <p:ext uri="{BB962C8B-B14F-4D97-AF65-F5344CB8AC3E}">
        <p14:creationId xmlns:p14="http://schemas.microsoft.com/office/powerpoint/2010/main" val="4165926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Özel 2">
      <a:majorFont>
        <a:latin typeface="HelveticaNeueLT Std Cn"/>
        <a:ea typeface=""/>
        <a:cs typeface=""/>
      </a:majorFont>
      <a:minorFont>
        <a:latin typeface="HelveticaNeueLT Std L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928</TotalTime>
  <Words>1188</Words>
  <Application>Microsoft Office PowerPoint</Application>
  <PresentationFormat>Geniş ekran</PresentationFormat>
  <Paragraphs>77</Paragraphs>
  <Slides>26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26</vt:i4>
      </vt:variant>
    </vt:vector>
  </HeadingPairs>
  <TitlesOfParts>
    <vt:vector size="30" baseType="lpstr">
      <vt:lpstr>Arial</vt:lpstr>
      <vt:lpstr>HelveticaNeueLT Std Cn</vt:lpstr>
      <vt:lpstr>HelveticaNeueLT Std Lt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Unattended Installer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Serkan</dc:creator>
  <cp:lastModifiedBy>Serkan</cp:lastModifiedBy>
  <cp:revision>175</cp:revision>
  <dcterms:created xsi:type="dcterms:W3CDTF">2016-05-05T12:58:18Z</dcterms:created>
  <dcterms:modified xsi:type="dcterms:W3CDTF">2016-05-10T14:09:07Z</dcterms:modified>
</cp:coreProperties>
</file>